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4" r:id="rId5"/>
    <p:sldId id="275" r:id="rId6"/>
    <p:sldId id="278" r:id="rId7"/>
    <p:sldId id="258" r:id="rId8"/>
    <p:sldId id="259" r:id="rId9"/>
    <p:sldId id="260" r:id="rId10"/>
    <p:sldId id="261" r:id="rId11"/>
    <p:sldId id="262" r:id="rId12"/>
    <p:sldId id="263" r:id="rId13"/>
    <p:sldId id="276" r:id="rId14"/>
    <p:sldId id="272" r:id="rId15"/>
    <p:sldId id="264" r:id="rId16"/>
    <p:sldId id="279" r:id="rId17"/>
    <p:sldId id="280" r:id="rId18"/>
    <p:sldId id="266" r:id="rId19"/>
    <p:sldId id="267" r:id="rId20"/>
    <p:sldId id="277" r:id="rId21"/>
    <p:sldId id="268" r:id="rId22"/>
    <p:sldId id="273" r:id="rId23"/>
    <p:sldId id="269" r:id="rId24"/>
    <p:sldId id="270" r:id="rId25"/>
    <p:sldId id="27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B6C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14" autoAdjust="0"/>
    <p:restoredTop sz="96331" autoAdjust="0"/>
  </p:normalViewPr>
  <p:slideViewPr>
    <p:cSldViewPr snapToGrid="0">
      <p:cViewPr varScale="1">
        <p:scale>
          <a:sx n="80" d="100"/>
          <a:sy n="80" d="100"/>
        </p:scale>
        <p:origin x="6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1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21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62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21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61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22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8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88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03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06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2AE80-CB3D-4E4F-ADB0-24FEB88C1D5F}" type="datetimeFigureOut">
              <a:rPr lang="fr-FR" smtClean="0"/>
              <a:t>18/06/2019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EFFAF-111C-4D61-AB45-B9257C7F9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62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ivet_m@univ-corse.fr" TargetMode="External"/><Relationship Id="rId2" Type="http://schemas.openxmlformats.org/officeDocument/2006/relationships/hyperlink" Target="mailto:cieux_m@univ-corse.f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tif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0315" y="1510300"/>
            <a:ext cx="6693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Koha 17.11</a:t>
            </a:r>
            <a:endParaRPr lang="fr-FR" sz="4000" dirty="0">
              <a:solidFill>
                <a:srgbClr val="009900"/>
              </a:solidFill>
            </a:endParaRPr>
          </a:p>
          <a:p>
            <a:r>
              <a:rPr lang="fr-FR" sz="4000" dirty="0"/>
              <a:t>à la Bibliothèque universitaire de Corse</a:t>
            </a:r>
          </a:p>
        </p:txBody>
      </p:sp>
      <p:sp>
        <p:nvSpPr>
          <p:cNvPr id="3" name="Rectangle 2"/>
          <p:cNvSpPr/>
          <p:nvPr/>
        </p:nvSpPr>
        <p:spPr>
          <a:xfrm>
            <a:off x="924674" y="503434"/>
            <a:ext cx="10489915" cy="5804899"/>
          </a:xfrm>
          <a:prstGeom prst="rect">
            <a:avLst/>
          </a:prstGeom>
          <a:noFill/>
          <a:ln w="76200">
            <a:solidFill>
              <a:srgbClr val="37B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476126" y="3847672"/>
            <a:ext cx="335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Depuis le 15/12/2018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2525" y="5455175"/>
            <a:ext cx="417481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dirty="0"/>
              <a:t>Myriam Cieux : </a:t>
            </a:r>
            <a:r>
              <a:rPr lang="fr-FR" dirty="0">
                <a:hlinkClick r:id="rId2"/>
              </a:rPr>
              <a:t>cieux_m@univ-corse.fr</a:t>
            </a:r>
            <a:endParaRPr lang="en-US"/>
          </a:p>
          <a:p>
            <a:r>
              <a:rPr lang="fr-FR" dirty="0"/>
              <a:t>Marie-Laure Nivet : </a:t>
            </a:r>
            <a:r>
              <a:rPr lang="fr-FR" dirty="0">
                <a:hlinkClick r:id="rId3"/>
              </a:rPr>
              <a:t>nivet_m@univ-corse.fr</a:t>
            </a:r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35" y="3956981"/>
            <a:ext cx="1692141" cy="18213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49" y="623933"/>
            <a:ext cx="2311187" cy="17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1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37B6C3"/>
                </a:solidFill>
              </a:rPr>
              <a:t>Pourquoi Koha via Biblibre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47137"/>
            <a:ext cx="10515600" cy="488210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Koha</a:t>
            </a:r>
          </a:p>
          <a:p>
            <a:pPr marL="0" indent="0">
              <a:buNone/>
            </a:pPr>
            <a:r>
              <a:rPr lang="fr-FR" sz="2200" dirty="0"/>
              <a:t>Ergonomie et interopérabilité</a:t>
            </a:r>
          </a:p>
          <a:p>
            <a:pPr marL="0" indent="0">
              <a:buNone/>
            </a:pPr>
            <a:r>
              <a:rPr lang="fr-FR" sz="2200" dirty="0"/>
              <a:t>Accès en ligne</a:t>
            </a:r>
          </a:p>
          <a:p>
            <a:pPr marL="0" indent="0">
              <a:buNone/>
            </a:pPr>
            <a:r>
              <a:rPr lang="fr-FR" sz="2200" dirty="0"/>
              <a:t>Evolutivité des services</a:t>
            </a:r>
          </a:p>
          <a:p>
            <a:pPr marL="0" indent="0">
              <a:buNone/>
            </a:pPr>
            <a:r>
              <a:rPr lang="fr-FR" sz="2200" dirty="0"/>
              <a:t>Logiciel libre</a:t>
            </a:r>
            <a:r>
              <a:rPr lang="fr-FR" sz="2200" b="1" dirty="0"/>
              <a:t> </a:t>
            </a:r>
            <a:r>
              <a:rPr lang="fr-FR" sz="2200" dirty="0"/>
              <a:t>avec des développements partagés gérés par des groupes d’utilisateurs, assistance gérée par la communauté d’utilisateurs (bibliothécaires)</a:t>
            </a:r>
          </a:p>
          <a:p>
            <a:pPr marL="0" indent="0">
              <a:buNone/>
            </a:pPr>
            <a:endParaRPr lang="fr-FR" sz="2200" dirty="0"/>
          </a:p>
          <a:p>
            <a:r>
              <a:rPr lang="fr-FR" dirty="0">
                <a:solidFill>
                  <a:schemeClr val="accent2"/>
                </a:solidFill>
              </a:rPr>
              <a:t>Biblibre</a:t>
            </a:r>
          </a:p>
          <a:p>
            <a:pPr marL="0" indent="0">
              <a:buNone/>
            </a:pPr>
            <a:r>
              <a:rPr lang="fr-FR" sz="2200" dirty="0"/>
              <a:t>Nécessité de formation des gestionnaires</a:t>
            </a:r>
          </a:p>
          <a:p>
            <a:pPr marL="0" indent="0">
              <a:buNone/>
            </a:pPr>
            <a:r>
              <a:rPr lang="fr-FR" sz="2200" dirty="0"/>
              <a:t>Besoin d’accompagnement sur la montée en compétence au-delà du fonctionnement </a:t>
            </a:r>
            <a:r>
              <a:rPr lang="fr-FR" sz="2200" dirty="0" err="1"/>
              <a:t>Koha</a:t>
            </a:r>
            <a:r>
              <a:rPr lang="fr-FR" sz="2200" dirty="0"/>
              <a:t> (volet : requête SQL, phpmyadmin, moissonnage OAI/PMH,...)</a:t>
            </a:r>
          </a:p>
        </p:txBody>
      </p:sp>
    </p:spTree>
    <p:extLst>
      <p:ext uri="{BB962C8B-B14F-4D97-AF65-F5344CB8AC3E}">
        <p14:creationId xmlns:p14="http://schemas.microsoft.com/office/powerpoint/2010/main" val="122638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Le Projet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22218"/>
            <a:ext cx="10515600" cy="4486275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Besoins :</a:t>
            </a:r>
          </a:p>
          <a:p>
            <a:pPr marL="0" indent="0">
              <a:buNone/>
            </a:pPr>
            <a:r>
              <a:rPr lang="fr-FR" sz="2200" dirty="0"/>
              <a:t>Projet prioritaire , mise en œuvre rapide</a:t>
            </a:r>
          </a:p>
          <a:p>
            <a:endParaRPr lang="fr-FR" dirty="0">
              <a:solidFill>
                <a:schemeClr val="accent2"/>
              </a:solidFill>
            </a:endParaRPr>
          </a:p>
          <a:p>
            <a:endParaRPr lang="fr-FR" dirty="0">
              <a:solidFill>
                <a:schemeClr val="accent2"/>
              </a:solidFill>
            </a:endParaRPr>
          </a:p>
          <a:p>
            <a:r>
              <a:rPr lang="fr-FR" dirty="0">
                <a:solidFill>
                  <a:schemeClr val="accent2"/>
                </a:solidFill>
              </a:rPr>
              <a:t>Mise en application:</a:t>
            </a:r>
          </a:p>
          <a:p>
            <a:pPr marL="0" indent="0">
              <a:buNone/>
            </a:pPr>
            <a:r>
              <a:rPr lang="fr-FR" sz="2200" dirty="0"/>
              <a:t>Mise en œuvre rapide par procédure allégée dès la rentrée 2016 </a:t>
            </a:r>
          </a:p>
          <a:p>
            <a:pPr marL="0" indent="0">
              <a:buNone/>
            </a:pPr>
            <a:r>
              <a:rPr lang="fr-FR" sz="2200" dirty="0"/>
              <a:t>pour mise en production fin 2017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698" y="460683"/>
            <a:ext cx="3788473" cy="1803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531101-3019-F640-8A1A-3A6C467E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731" y="1786246"/>
            <a:ext cx="4286865" cy="24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9882"/>
            <a:ext cx="10515600" cy="59170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solidFill>
                  <a:schemeClr val="accent2"/>
                </a:solidFill>
                <a:cs typeface="Calibri"/>
              </a:rPr>
              <a:t>Calendrier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1233222" y="3304198"/>
            <a:ext cx="8656685" cy="85417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48640" y="886800"/>
            <a:ext cx="1137831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- Octobre 2016 : lancement projet 1 (mise en concurrence procédure allégée 3 devis) Biblibre</a:t>
            </a:r>
          </a:p>
          <a:p>
            <a:r>
              <a:rPr lang="fr-FR" sz="2200" dirty="0"/>
              <a:t>- Décembre 2016 : 1ere réitération</a:t>
            </a:r>
          </a:p>
          <a:p>
            <a:r>
              <a:rPr lang="fr-FR" sz="2200" dirty="0"/>
              <a:t>- Février 2017 : ouverture base test (hébergée Biblibre)</a:t>
            </a:r>
          </a:p>
          <a:p>
            <a:r>
              <a:rPr lang="fr-FR" sz="2200" dirty="0"/>
              <a:t>- Avril 2017 : 2d réitération + base test serveur local</a:t>
            </a:r>
          </a:p>
          <a:p>
            <a:r>
              <a:rPr lang="fr-FR" sz="2200" dirty="0"/>
              <a:t>- Mai 2017: travail sur les raccordements (Sudoc, 3M,etc.)</a:t>
            </a:r>
          </a:p>
          <a:p>
            <a:r>
              <a:rPr lang="fr-FR" sz="2200" dirty="0"/>
              <a:t>- Juin 2017 : interruption du projet (comptabilité mise en concurrence prise en compte pour budget phase 1)</a:t>
            </a:r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r>
              <a:rPr lang="fr-FR" sz="1200" dirty="0"/>
              <a:t>              10/2016                       05/2017              06/2018 (validation du marché)           09/2018              11/2018            17/12/2018 (mise en production)</a:t>
            </a:r>
          </a:p>
          <a:p>
            <a:endParaRPr lang="fr-FR" sz="1200" dirty="0"/>
          </a:p>
          <a:p>
            <a:r>
              <a:rPr lang="fr-FR" sz="1200" dirty="0"/>
              <a:t>			</a:t>
            </a:r>
            <a:r>
              <a:rPr lang="fr-FR" sz="2200" dirty="0"/>
              <a:t>- Septembre 2018 : Reprise du projet</a:t>
            </a:r>
          </a:p>
          <a:p>
            <a:r>
              <a:rPr lang="fr-FR" sz="2200" dirty="0"/>
              <a:t>			- Octobre 2018 : réouverture de la base test, mise en place </a:t>
            </a:r>
          </a:p>
          <a:p>
            <a:r>
              <a:rPr lang="fr-FR" sz="2200" dirty="0"/>
              <a:t>			raccordement GRHUM, APOGEE (usagers)</a:t>
            </a:r>
          </a:p>
          <a:p>
            <a:r>
              <a:rPr lang="fr-FR" sz="2200" dirty="0"/>
              <a:t>			- Novembre 2018 : reprise des réitération (3 en tout), paramétrages </a:t>
            </a:r>
          </a:p>
          <a:p>
            <a:r>
              <a:rPr lang="fr-FR" sz="2200" dirty="0"/>
              <a:t>		              	raccordement Bibliotheca (RFID)   </a:t>
            </a:r>
            <a:br>
              <a:rPr lang="fr-FR" sz="2200" dirty="0"/>
            </a:br>
            <a:r>
              <a:rPr lang="fr-FR" sz="2200" dirty="0"/>
              <a:t>			- Décembre 2018 : mise en production !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2907213" y="3515932"/>
            <a:ext cx="946300" cy="43788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1573406" y="3274809"/>
            <a:ext cx="0" cy="90344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907213" y="3274809"/>
            <a:ext cx="0" cy="90344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837849" y="3274809"/>
            <a:ext cx="0" cy="90344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8178379" y="3274809"/>
            <a:ext cx="0" cy="90344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156183" y="3274809"/>
            <a:ext cx="0" cy="90344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224745" y="3274809"/>
            <a:ext cx="0" cy="90344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A4526-6FF0-49E6-950B-0D270691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57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2800" dirty="0">
                <a:solidFill>
                  <a:srgbClr val="ED7D31"/>
                </a:solidFill>
                <a:latin typeface="Calibri"/>
                <a:cs typeface="Calibri"/>
              </a:rPr>
              <a:t>Travail préparatoire : deux axes principaux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6536EC-467C-4256-9CAF-98D67B2C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26"/>
            <a:ext cx="10515600" cy="511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200" dirty="0">
                <a:cs typeface="Calibri"/>
              </a:rPr>
              <a:t>Préparer la nouvelle configuration : adapter l'ensemble des données et paramètres de l'ancien SIGB à la nouvelle structure</a:t>
            </a:r>
            <a:endParaRPr lang="fr-FR" dirty="0"/>
          </a:p>
          <a:p>
            <a:pPr marL="0" indent="0">
              <a:buNone/>
            </a:pPr>
            <a:r>
              <a:rPr lang="fr-FR" sz="2200" dirty="0">
                <a:cs typeface="Calibri"/>
              </a:rPr>
              <a:t>(ex : code collection Art4imp = discipline + localisation + type de document)</a:t>
            </a: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endParaRPr lang="fr-FR" sz="2200" dirty="0">
              <a:cs typeface="Calibri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013B1169-4D09-45FE-981C-328992C3F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" t="3793"/>
          <a:stretch/>
        </p:blipFill>
        <p:spPr>
          <a:xfrm>
            <a:off x="1891862" y="2501461"/>
            <a:ext cx="8671965" cy="30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0C5F4-14DD-426F-828D-CC8BBE3F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03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ED7D31"/>
                </a:solidFill>
                <a:latin typeface="+mn-lt"/>
                <a:cs typeface="Calibri Light"/>
              </a:rPr>
              <a:t>Travail préparatoire : deux axes principaux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C217FF-C844-4511-86DC-AD1166E2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679"/>
            <a:ext cx="10515600" cy="6463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cs typeface="Calibri"/>
              </a:rPr>
              <a:t>Anticiper son intégration aux nombreux outils auquel il est raccordé</a:t>
            </a: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4924CAE-4F91-4047-933A-5652D2E82DB1}"/>
              </a:ext>
            </a:extLst>
          </p:cNvPr>
          <p:cNvGrpSpPr/>
          <p:nvPr/>
        </p:nvGrpSpPr>
        <p:grpSpPr>
          <a:xfrm>
            <a:off x="1295688" y="1779850"/>
            <a:ext cx="1950662" cy="1878631"/>
            <a:chOff x="1545226" y="2424648"/>
            <a:chExt cx="2063267" cy="2008703"/>
          </a:xfrm>
        </p:grpSpPr>
        <p:pic>
          <p:nvPicPr>
            <p:cNvPr id="1032" name="Picture 8" descr="Résultat de recherche d'images pour &quot;base données svg&quot;">
              <a:extLst>
                <a:ext uri="{FF2B5EF4-FFF2-40B4-BE49-F238E27FC236}">
                  <a16:creationId xmlns:a16="http://schemas.microsoft.com/office/drawing/2014/main" id="{CD706B58-8579-EF4D-9748-5D15CF0BE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226" y="2424648"/>
              <a:ext cx="2008703" cy="200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151DE4C-EDFF-444E-8C20-F704FA4FE0CD}"/>
                </a:ext>
              </a:extLst>
            </p:cNvPr>
            <p:cNvSpPr txBox="1"/>
            <p:nvPr/>
          </p:nvSpPr>
          <p:spPr>
            <a:xfrm>
              <a:off x="1644277" y="311370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GRHUM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AEA7D44-297D-504D-A6C7-3F142097D0B1}"/>
                </a:ext>
              </a:extLst>
            </p:cNvPr>
            <p:cNvSpPr txBox="1"/>
            <p:nvPr/>
          </p:nvSpPr>
          <p:spPr>
            <a:xfrm>
              <a:off x="2480301" y="2565063"/>
              <a:ext cx="974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APOGEE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A8779A-667E-FA49-9354-E4D9B52216BA}"/>
                </a:ext>
              </a:extLst>
            </p:cNvPr>
            <p:cNvSpPr txBox="1"/>
            <p:nvPr/>
          </p:nvSpPr>
          <p:spPr>
            <a:xfrm>
              <a:off x="1560161" y="3601627"/>
              <a:ext cx="1129425" cy="345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Personnels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AC84724-C9DA-B545-959C-F2F5A622D8FC}"/>
                </a:ext>
              </a:extLst>
            </p:cNvPr>
            <p:cNvSpPr txBox="1"/>
            <p:nvPr/>
          </p:nvSpPr>
          <p:spPr>
            <a:xfrm>
              <a:off x="2735112" y="3144274"/>
              <a:ext cx="873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Etudiants</a:t>
              </a:r>
            </a:p>
          </p:txBody>
        </p:sp>
      </p:grpSp>
      <p:pic>
        <p:nvPicPr>
          <p:cNvPr id="1034" name="Picture 10" descr="Résultat de recherche d'images pour &quot;koha&quot;">
            <a:extLst>
              <a:ext uri="{FF2B5EF4-FFF2-40B4-BE49-F238E27FC236}">
                <a16:creationId xmlns:a16="http://schemas.microsoft.com/office/drawing/2014/main" id="{AB264667-80C6-0B40-A0CA-3D90DBFBC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57" y="2813757"/>
            <a:ext cx="1666142" cy="8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Créer la base de données">
            <a:extLst>
              <a:ext uri="{FF2B5EF4-FFF2-40B4-BE49-F238E27FC236}">
                <a16:creationId xmlns:a16="http://schemas.microsoft.com/office/drawing/2014/main" id="{961D4097-7ABA-4A40-9BF0-3EDF2377D0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0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F4242B1-6597-8845-9E5A-2D7AE30B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237" y="3518771"/>
            <a:ext cx="1236210" cy="1236210"/>
          </a:xfrm>
          <a:prstGeom prst="rect">
            <a:avLst/>
          </a:prstGeom>
        </p:spPr>
      </p:pic>
      <p:pic>
        <p:nvPicPr>
          <p:cNvPr id="1046" name="Picture 22" descr="Résultat de recherche d'images pour &quot;sudoc&quot;">
            <a:extLst>
              <a:ext uri="{FF2B5EF4-FFF2-40B4-BE49-F238E27FC236}">
                <a16:creationId xmlns:a16="http://schemas.microsoft.com/office/drawing/2014/main" id="{DDAFD985-AF67-B547-B85E-AC467852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52" y="1807058"/>
            <a:ext cx="1017990" cy="69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F7ABF1-2A4C-6D47-9F62-F5FF30A14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613" y="2198905"/>
            <a:ext cx="1128942" cy="1128942"/>
          </a:xfrm>
          <a:prstGeom prst="rect">
            <a:avLst/>
          </a:prstGeom>
        </p:spPr>
      </p:pic>
      <p:pic>
        <p:nvPicPr>
          <p:cNvPr id="1042" name="Picture 18" descr="Image associée">
            <a:extLst>
              <a:ext uri="{FF2B5EF4-FFF2-40B4-BE49-F238E27FC236}">
                <a16:creationId xmlns:a16="http://schemas.microsoft.com/office/drawing/2014/main" id="{065C788D-3508-1E4F-8D66-37A8B60E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893" y="3658481"/>
            <a:ext cx="12446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ésultat de recherche d'images pour &quot;electre data service&quot;">
            <a:extLst>
              <a:ext uri="{FF2B5EF4-FFF2-40B4-BE49-F238E27FC236}">
                <a16:creationId xmlns:a16="http://schemas.microsoft.com/office/drawing/2014/main" id="{EDB26D7C-B6D0-3643-B5B0-1F4EEB8D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3" y="3518771"/>
            <a:ext cx="1603555" cy="45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ésultat de recherche d'images pour &quot;ebsco discovery service&quot;">
            <a:extLst>
              <a:ext uri="{FF2B5EF4-FFF2-40B4-BE49-F238E27FC236}">
                <a16:creationId xmlns:a16="http://schemas.microsoft.com/office/drawing/2014/main" id="{EA317342-817F-CE41-8142-A00DCBF0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10" y="4770832"/>
            <a:ext cx="1081314" cy="10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30C30BC-8E37-6A49-A47C-D5B7A08B86D5}"/>
              </a:ext>
            </a:extLst>
          </p:cNvPr>
          <p:cNvSpPr txBox="1"/>
          <p:nvPr/>
        </p:nvSpPr>
        <p:spPr>
          <a:xfrm>
            <a:off x="10124117" y="3903188"/>
            <a:ext cx="8867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Couvertures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882C9B0-208D-8346-9671-43C7411F9567}"/>
              </a:ext>
            </a:extLst>
          </p:cNvPr>
          <p:cNvSpPr txBox="1"/>
          <p:nvPr/>
        </p:nvSpPr>
        <p:spPr>
          <a:xfrm>
            <a:off x="9527575" y="5039278"/>
            <a:ext cx="1289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Open </a:t>
            </a:r>
            <a:br>
              <a:rPr lang="fr-FR" sz="2000" dirty="0"/>
            </a:br>
            <a:r>
              <a:rPr lang="fr-FR" sz="2000" dirty="0" err="1"/>
              <a:t>Bibbiuteca</a:t>
            </a:r>
            <a:endParaRPr lang="fr-FR" sz="2000" dirty="0"/>
          </a:p>
        </p:txBody>
      </p:sp>
      <p:pic>
        <p:nvPicPr>
          <p:cNvPr id="1048" name="Picture 24" descr="Résultat de recherche d'images pour &quot;sms&quot;">
            <a:extLst>
              <a:ext uri="{FF2B5EF4-FFF2-40B4-BE49-F238E27FC236}">
                <a16:creationId xmlns:a16="http://schemas.microsoft.com/office/drawing/2014/main" id="{9FC5ACEE-F366-D64F-8C85-1B3348839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57" y="5039278"/>
            <a:ext cx="1802784" cy="1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2C3C6D2-5A02-FF49-BDB3-047A8FA2361B}"/>
              </a:ext>
            </a:extLst>
          </p:cNvPr>
          <p:cNvSpPr txBox="1"/>
          <p:nvPr/>
        </p:nvSpPr>
        <p:spPr>
          <a:xfrm>
            <a:off x="4090441" y="5918891"/>
            <a:ext cx="90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Serveur</a:t>
            </a:r>
            <a:br>
              <a:rPr lang="fr-FR" dirty="0"/>
            </a:br>
            <a:r>
              <a:rPr lang="fr-FR" dirty="0"/>
              <a:t>mail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63A089D-C303-6D44-8AC0-1299EFB521C6}"/>
              </a:ext>
            </a:extLst>
          </p:cNvPr>
          <p:cNvSpPr txBox="1"/>
          <p:nvPr/>
        </p:nvSpPr>
        <p:spPr>
          <a:xfrm>
            <a:off x="7391517" y="5888539"/>
            <a:ext cx="128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Fournisseur</a:t>
            </a:r>
            <a:br>
              <a:rPr lang="fr-FR" dirty="0"/>
            </a:br>
            <a:r>
              <a:rPr lang="fr-FR" dirty="0"/>
              <a:t>SMS</a:t>
            </a:r>
          </a:p>
        </p:txBody>
      </p:sp>
      <p:pic>
        <p:nvPicPr>
          <p:cNvPr id="1050" name="Picture 26" descr="Résultat de recherche d'images pour &quot;selfcheck book icone&quot;">
            <a:extLst>
              <a:ext uri="{FF2B5EF4-FFF2-40B4-BE49-F238E27FC236}">
                <a16:creationId xmlns:a16="http://schemas.microsoft.com/office/drawing/2014/main" id="{91999531-42F2-1746-AE77-C18DF295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8" y="4874237"/>
            <a:ext cx="1820716" cy="1456572"/>
          </a:xfrm>
          <a:prstGeom prst="rect">
            <a:avLst/>
          </a:prstGeom>
          <a:noFill/>
        </p:spPr>
      </p:pic>
      <p:pic>
        <p:nvPicPr>
          <p:cNvPr id="1038" name="Picture 14" descr="Logo abes">
            <a:extLst>
              <a:ext uri="{FF2B5EF4-FFF2-40B4-BE49-F238E27FC236}">
                <a16:creationId xmlns:a16="http://schemas.microsoft.com/office/drawing/2014/main" id="{ADF33E73-DE22-2A42-9538-E42B8B51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684" y="1862176"/>
            <a:ext cx="1328526" cy="8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110D5ED-87D2-E54E-9677-45D460310657}"/>
              </a:ext>
            </a:extLst>
          </p:cNvPr>
          <p:cNvSpPr txBox="1"/>
          <p:nvPr/>
        </p:nvSpPr>
        <p:spPr>
          <a:xfrm>
            <a:off x="9083783" y="2717051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Notices</a:t>
            </a:r>
          </a:p>
        </p:txBody>
      </p:sp>
      <p:pic>
        <p:nvPicPr>
          <p:cNvPr id="1052" name="Picture 28" descr="Résultat de recherche d'images pour &quot;RFID book icon&quot;">
            <a:extLst>
              <a:ext uri="{FF2B5EF4-FFF2-40B4-BE49-F238E27FC236}">
                <a16:creationId xmlns:a16="http://schemas.microsoft.com/office/drawing/2014/main" id="{A74776E6-11CE-3741-A34A-BE2B553B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65" y="3820070"/>
            <a:ext cx="971002" cy="8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224F125-8F36-0F4B-B007-831E5EE7545D}"/>
              </a:ext>
            </a:extLst>
          </p:cNvPr>
          <p:cNvSpPr txBox="1"/>
          <p:nvPr/>
        </p:nvSpPr>
        <p:spPr>
          <a:xfrm>
            <a:off x="1451997" y="6211669"/>
            <a:ext cx="147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Automate</a:t>
            </a:r>
            <a:br>
              <a:rPr lang="fr-FR" dirty="0"/>
            </a:br>
            <a:r>
              <a:rPr lang="fr-FR" dirty="0"/>
              <a:t>Prêts/Retours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535DC6B-2393-0545-860F-F6BC467894ED}"/>
              </a:ext>
            </a:extLst>
          </p:cNvPr>
          <p:cNvSpPr txBox="1"/>
          <p:nvPr/>
        </p:nvSpPr>
        <p:spPr>
          <a:xfrm>
            <a:off x="1326969" y="4626581"/>
            <a:ext cx="92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Platines</a:t>
            </a:r>
          </a:p>
        </p:txBody>
      </p:sp>
      <p:pic>
        <p:nvPicPr>
          <p:cNvPr id="1054" name="Picture 30" descr="Shibboleth Consulting">
            <a:extLst>
              <a:ext uri="{FF2B5EF4-FFF2-40B4-BE49-F238E27FC236}">
                <a16:creationId xmlns:a16="http://schemas.microsoft.com/office/drawing/2014/main" id="{7E0B3616-D94A-1C4D-840C-A3523F01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90" y="1621056"/>
            <a:ext cx="901036" cy="133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D293FE9-07FF-6845-A715-DD3E0F33F2AF}"/>
              </a:ext>
            </a:extLst>
          </p:cNvPr>
          <p:cNvCxnSpPr>
            <a:cxnSpLocks/>
          </p:cNvCxnSpPr>
          <p:nvPr/>
        </p:nvCxnSpPr>
        <p:spPr>
          <a:xfrm flipH="1" flipV="1">
            <a:off x="3316880" y="3266987"/>
            <a:ext cx="1712549" cy="767006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0D6298A-0474-F044-9112-B548A4386222}"/>
              </a:ext>
            </a:extLst>
          </p:cNvPr>
          <p:cNvCxnSpPr>
            <a:cxnSpLocks/>
          </p:cNvCxnSpPr>
          <p:nvPr/>
        </p:nvCxnSpPr>
        <p:spPr>
          <a:xfrm flipH="1" flipV="1">
            <a:off x="2469591" y="4320371"/>
            <a:ext cx="2417954" cy="13612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2F0775D6-EBB4-4441-80F6-6125B43D27D1}"/>
              </a:ext>
            </a:extLst>
          </p:cNvPr>
          <p:cNvCxnSpPr>
            <a:cxnSpLocks/>
            <a:endCxn id="1050" idx="3"/>
          </p:cNvCxnSpPr>
          <p:nvPr/>
        </p:nvCxnSpPr>
        <p:spPr>
          <a:xfrm flipH="1">
            <a:off x="3285384" y="4646487"/>
            <a:ext cx="1744045" cy="956036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4F29700-EEDF-FB40-83F9-E4CF044CAF60}"/>
              </a:ext>
            </a:extLst>
          </p:cNvPr>
          <p:cNvCxnSpPr>
            <a:cxnSpLocks/>
          </p:cNvCxnSpPr>
          <p:nvPr/>
        </p:nvCxnSpPr>
        <p:spPr>
          <a:xfrm flipV="1">
            <a:off x="4693247" y="5014523"/>
            <a:ext cx="661980" cy="872298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3888694E-3E92-6644-AC9E-2C262072963D}"/>
              </a:ext>
            </a:extLst>
          </p:cNvPr>
          <p:cNvCxnSpPr>
            <a:cxnSpLocks/>
          </p:cNvCxnSpPr>
          <p:nvPr/>
        </p:nvCxnSpPr>
        <p:spPr>
          <a:xfrm>
            <a:off x="4499185" y="3019073"/>
            <a:ext cx="733165" cy="503983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A91E3707-A04C-4840-AF75-C01A3CA00291}"/>
              </a:ext>
            </a:extLst>
          </p:cNvPr>
          <p:cNvCxnSpPr>
            <a:cxnSpLocks/>
          </p:cNvCxnSpPr>
          <p:nvPr/>
        </p:nvCxnSpPr>
        <p:spPr>
          <a:xfrm flipH="1" flipV="1">
            <a:off x="6728204" y="4874237"/>
            <a:ext cx="986479" cy="1012584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198BE1B0-C64B-D44D-9E93-4486C8E0D0CC}"/>
              </a:ext>
            </a:extLst>
          </p:cNvPr>
          <p:cNvCxnSpPr>
            <a:cxnSpLocks/>
          </p:cNvCxnSpPr>
          <p:nvPr/>
        </p:nvCxnSpPr>
        <p:spPr>
          <a:xfrm flipH="1" flipV="1">
            <a:off x="6937727" y="4553986"/>
            <a:ext cx="1574098" cy="480302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FCBF3F3E-07B3-2341-A3E2-687476DBE11D}"/>
              </a:ext>
            </a:extLst>
          </p:cNvPr>
          <p:cNvCxnSpPr>
            <a:cxnSpLocks/>
          </p:cNvCxnSpPr>
          <p:nvPr/>
        </p:nvCxnSpPr>
        <p:spPr>
          <a:xfrm flipH="1">
            <a:off x="6886797" y="3859030"/>
            <a:ext cx="1782543" cy="88336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45DA184A-7A59-4A42-A3DF-2B7DFCC9D708}"/>
              </a:ext>
            </a:extLst>
          </p:cNvPr>
          <p:cNvCxnSpPr>
            <a:cxnSpLocks/>
          </p:cNvCxnSpPr>
          <p:nvPr/>
        </p:nvCxnSpPr>
        <p:spPr>
          <a:xfrm flipH="1">
            <a:off x="6987341" y="2735752"/>
            <a:ext cx="1681999" cy="854755"/>
          </a:xfrm>
          <a:prstGeom prst="straightConnector1">
            <a:avLst/>
          </a:prstGeom>
          <a:ln w="76200">
            <a:solidFill>
              <a:srgbClr val="37B6C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16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Réinventer un travail collaboratif avec la DSI et les autres services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87914"/>
            <a:ext cx="10515600" cy="45975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200" dirty="0"/>
              <a:t>1 personne « dédiée » BU gestion SIGB (fonctionnement peu satisfaisant)</a:t>
            </a:r>
          </a:p>
          <a:p>
            <a:pPr marL="0" indent="0">
              <a:buNone/>
            </a:pPr>
            <a:r>
              <a:rPr lang="fr-FR" sz="2200" dirty="0"/>
              <a:t>Besoin de soutiens techniques plus diversifiés et d’une collaboration rapprochée avec divers interlocuteurs</a:t>
            </a:r>
          </a:p>
          <a:p>
            <a:endParaRPr lang="fr-FR" sz="2200" dirty="0"/>
          </a:p>
          <a:p>
            <a:pPr marL="0" indent="0">
              <a:buNone/>
            </a:pPr>
            <a:r>
              <a:rPr lang="fr-FR" sz="2200" dirty="0">
                <a:cs typeface="Calibri"/>
              </a:rPr>
              <a:t>Principaux domaines d'intervention :</a:t>
            </a:r>
          </a:p>
          <a:p>
            <a:r>
              <a:rPr lang="fr-FR" sz="2200" dirty="0"/>
              <a:t>Machines virtuelles de test et </a:t>
            </a:r>
            <a:r>
              <a:rPr lang="fr-FR" sz="2200" dirty="0" err="1"/>
              <a:t>prod</a:t>
            </a:r>
            <a:r>
              <a:rPr lang="fr-FR" sz="2200" dirty="0"/>
              <a:t> (sauvegardes)</a:t>
            </a:r>
          </a:p>
          <a:p>
            <a:r>
              <a:rPr lang="fr-FR" sz="2200" dirty="0"/>
              <a:t>Redescente usagers : GRHUM / APOGEE</a:t>
            </a:r>
          </a:p>
          <a:p>
            <a:r>
              <a:rPr lang="fr-FR" sz="2200" dirty="0"/>
              <a:t>SMS -&gt; RGPD</a:t>
            </a:r>
          </a:p>
          <a:p>
            <a:r>
              <a:rPr lang="fr-FR" sz="2200" dirty="0"/>
              <a:t>Authentification </a:t>
            </a:r>
            <a:r>
              <a:rPr lang="fr-FR" sz="2200" dirty="0" err="1"/>
              <a:t>Shibboleth</a:t>
            </a:r>
            <a:endParaRPr lang="fr-FR" sz="2200" dirty="0"/>
          </a:p>
          <a:p>
            <a:r>
              <a:rPr lang="fr-FR" sz="2200" dirty="0"/>
              <a:t>Référencement</a:t>
            </a:r>
          </a:p>
          <a:p>
            <a:r>
              <a:rPr lang="fr-FR" sz="2200" dirty="0"/>
              <a:t>Charte graphique/Mise en forme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06" y="3429000"/>
            <a:ext cx="2992343" cy="2618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0750" y="5975249"/>
            <a:ext cx="2464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https://dgc.ecoleouestmtl.com/wp-content/uploads/2017/10/collaboration.png</a:t>
            </a:r>
          </a:p>
        </p:txBody>
      </p:sp>
    </p:spTree>
    <p:extLst>
      <p:ext uri="{BB962C8B-B14F-4D97-AF65-F5344CB8AC3E}">
        <p14:creationId xmlns:p14="http://schemas.microsoft.com/office/powerpoint/2010/main" val="7221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Le passage en production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56813"/>
            <a:ext cx="10515600" cy="4520150"/>
          </a:xfrm>
        </p:spPr>
        <p:txBody>
          <a:bodyPr>
            <a:normAutofit/>
          </a:bodyPr>
          <a:lstStyle/>
          <a:p>
            <a:r>
              <a:rPr lang="fr-FR" sz="2200" dirty="0"/>
              <a:t>17/12/2018 : une semaine avant les vacances de noël , être prêt pour commencer l’année 2019 !</a:t>
            </a:r>
          </a:p>
          <a:p>
            <a:r>
              <a:rPr lang="fr-FR" sz="2200" dirty="0"/>
              <a:t>2 jours de fonctionnement en prêts secourus</a:t>
            </a:r>
          </a:p>
          <a:p>
            <a:r>
              <a:rPr lang="fr-FR" sz="2200" dirty="0"/>
              <a:t>Un passage sans incidents , ni dépassement de délais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4264"/>
          <a:stretch/>
        </p:blipFill>
        <p:spPr>
          <a:xfrm>
            <a:off x="3948545" y="3846309"/>
            <a:ext cx="3654038" cy="19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568EEC-8737-6A45-8A38-22469D2F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55" y="61375"/>
            <a:ext cx="10515600" cy="795876"/>
          </a:xfrm>
        </p:spPr>
        <p:txBody>
          <a:bodyPr/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Volumétrie (Mai 2019)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1E3C0679-273F-D247-8FD1-EDA9F4368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323119"/>
              </p:ext>
            </p:extLst>
          </p:nvPr>
        </p:nvGraphicFramePr>
        <p:xfrm>
          <a:off x="259555" y="1546914"/>
          <a:ext cx="11672888" cy="1552511"/>
        </p:xfrm>
        <a:graphic>
          <a:graphicData uri="http://schemas.openxmlformats.org/drawingml/2006/table">
            <a:tbl>
              <a:tblPr firstRow="1" firstCol="1" bandRow="1"/>
              <a:tblGrid>
                <a:gridCol w="1712120">
                  <a:extLst>
                    <a:ext uri="{9D8B030D-6E8A-4147-A177-3AD203B41FA5}">
                      <a16:colId xmlns:a16="http://schemas.microsoft.com/office/drawing/2014/main" val="1440637827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1497941053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2254358556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val="1920857941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9485372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147294038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val="2914596520"/>
                    </a:ext>
                  </a:extLst>
                </a:gridCol>
                <a:gridCol w="1185862">
                  <a:extLst>
                    <a:ext uri="{9D8B030D-6E8A-4147-A177-3AD203B41FA5}">
                      <a16:colId xmlns:a16="http://schemas.microsoft.com/office/drawing/2014/main" val="4074926697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3771090260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767749413"/>
                    </a:ext>
                  </a:extLst>
                </a:gridCol>
                <a:gridCol w="1845469">
                  <a:extLst>
                    <a:ext uri="{9D8B030D-6E8A-4147-A177-3AD203B41FA5}">
                      <a16:colId xmlns:a16="http://schemas.microsoft.com/office/drawing/2014/main" val="343743629"/>
                    </a:ext>
                  </a:extLst>
                </a:gridCol>
              </a:tblGrid>
              <a:tr h="76562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Étudiants salariés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Doctorants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MCF HDR, DU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Lecteurs extérieurs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102952"/>
                  </a:ext>
                </a:extLst>
              </a:tr>
              <a:tr h="786889"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Enregistrements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APOGEE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63726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9B59F7E-BC7E-124F-93B4-569C2BB5F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22878"/>
              </p:ext>
            </p:extLst>
          </p:nvPr>
        </p:nvGraphicFramePr>
        <p:xfrm>
          <a:off x="259555" y="3438462"/>
          <a:ext cx="11672889" cy="1565709"/>
        </p:xfrm>
        <a:graphic>
          <a:graphicData uri="http://schemas.openxmlformats.org/drawingml/2006/table">
            <a:tbl>
              <a:tblPr firstRow="1" firstCol="1" bandRow="1"/>
              <a:tblGrid>
                <a:gridCol w="1703996">
                  <a:extLst>
                    <a:ext uri="{9D8B030D-6E8A-4147-A177-3AD203B41FA5}">
                      <a16:colId xmlns:a16="http://schemas.microsoft.com/office/drawing/2014/main" val="971374037"/>
                    </a:ext>
                  </a:extLst>
                </a:gridCol>
                <a:gridCol w="867720">
                  <a:extLst>
                    <a:ext uri="{9D8B030D-6E8A-4147-A177-3AD203B41FA5}">
                      <a16:colId xmlns:a16="http://schemas.microsoft.com/office/drawing/2014/main" val="2816453106"/>
                    </a:ext>
                  </a:extLst>
                </a:gridCol>
                <a:gridCol w="2430786">
                  <a:extLst>
                    <a:ext uri="{9D8B030D-6E8A-4147-A177-3AD203B41FA5}">
                      <a16:colId xmlns:a16="http://schemas.microsoft.com/office/drawing/2014/main" val="1121806804"/>
                    </a:ext>
                  </a:extLst>
                </a:gridCol>
                <a:gridCol w="2053143">
                  <a:extLst>
                    <a:ext uri="{9D8B030D-6E8A-4147-A177-3AD203B41FA5}">
                      <a16:colId xmlns:a16="http://schemas.microsoft.com/office/drawing/2014/main" val="2789259775"/>
                    </a:ext>
                  </a:extLst>
                </a:gridCol>
                <a:gridCol w="3157538">
                  <a:extLst>
                    <a:ext uri="{9D8B030D-6E8A-4147-A177-3AD203B41FA5}">
                      <a16:colId xmlns:a16="http://schemas.microsoft.com/office/drawing/2014/main" val="464829290"/>
                    </a:ext>
                  </a:extLst>
                </a:gridCol>
                <a:gridCol w="1459706">
                  <a:extLst>
                    <a:ext uri="{9D8B030D-6E8A-4147-A177-3AD203B41FA5}">
                      <a16:colId xmlns:a16="http://schemas.microsoft.com/office/drawing/2014/main" val="3427807879"/>
                    </a:ext>
                  </a:extLst>
                </a:gridCol>
              </a:tblGrid>
              <a:tr h="659077"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Personnels administratifs statutaires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Enseignants/</a:t>
                      </a:r>
                      <a:b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Chercheurs</a:t>
                      </a:r>
                      <a:b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statutaires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Personnels hébergés statutaires (CNRS, Émérites, etc.)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Contractuels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988763"/>
                  </a:ext>
                </a:extLst>
              </a:tr>
              <a:tr h="698235"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Enregistrements </a:t>
                      </a:r>
                      <a:r>
                        <a:rPr lang="fr-FR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GRHUM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227918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D2184E8A-8925-EA42-A3E1-B9CE5B86A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95747"/>
              </p:ext>
            </p:extLst>
          </p:nvPr>
        </p:nvGraphicFramePr>
        <p:xfrm>
          <a:off x="245178" y="5802519"/>
          <a:ext cx="9208292" cy="560960"/>
        </p:xfrm>
        <a:graphic>
          <a:graphicData uri="http://schemas.openxmlformats.org/drawingml/2006/table">
            <a:tbl>
              <a:tblPr firstRow="1" firstCol="1" bandRow="1"/>
              <a:tblGrid>
                <a:gridCol w="3732355">
                  <a:extLst>
                    <a:ext uri="{9D8B030D-6E8A-4147-A177-3AD203B41FA5}">
                      <a16:colId xmlns:a16="http://schemas.microsoft.com/office/drawing/2014/main" val="3011071544"/>
                    </a:ext>
                  </a:extLst>
                </a:gridCol>
                <a:gridCol w="2669860">
                  <a:extLst>
                    <a:ext uri="{9D8B030D-6E8A-4147-A177-3AD203B41FA5}">
                      <a16:colId xmlns:a16="http://schemas.microsoft.com/office/drawing/2014/main" val="3579993184"/>
                    </a:ext>
                  </a:extLst>
                </a:gridCol>
                <a:gridCol w="2806077">
                  <a:extLst>
                    <a:ext uri="{9D8B030D-6E8A-4147-A177-3AD203B41FA5}">
                      <a16:colId xmlns:a16="http://schemas.microsoft.com/office/drawing/2014/main" val="2691667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Notices bibliographiques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Notices exemplaires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Notices d’abonnements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47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144032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9372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00C5446F-2824-4740-8947-519CA6C4B49F}"/>
              </a:ext>
            </a:extLst>
          </p:cNvPr>
          <p:cNvSpPr txBox="1"/>
          <p:nvPr/>
        </p:nvSpPr>
        <p:spPr>
          <a:xfrm>
            <a:off x="532724" y="873642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Partie usagers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E5682E2-A235-BA42-94F3-910972A3830C}"/>
              </a:ext>
            </a:extLst>
          </p:cNvPr>
          <p:cNvSpPr txBox="1"/>
          <p:nvPr/>
        </p:nvSpPr>
        <p:spPr>
          <a:xfrm>
            <a:off x="532725" y="5199434"/>
            <a:ext cx="273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Partie documentaire</a:t>
            </a:r>
          </a:p>
        </p:txBody>
      </p:sp>
    </p:spTree>
    <p:extLst>
      <p:ext uri="{BB962C8B-B14F-4D97-AF65-F5344CB8AC3E}">
        <p14:creationId xmlns:p14="http://schemas.microsoft.com/office/powerpoint/2010/main" val="314268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Formations et prise en main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0819"/>
            <a:ext cx="10515600" cy="46061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Préalablement</a:t>
            </a:r>
          </a:p>
          <a:p>
            <a:pPr marL="0" indent="0">
              <a:buNone/>
            </a:pPr>
            <a:r>
              <a:rPr lang="fr-FR" sz="2200" u="sng" dirty="0"/>
              <a:t>Pour l’ensemble de l’équipe</a:t>
            </a:r>
          </a:p>
          <a:p>
            <a:pPr marL="0" indent="0">
              <a:buNone/>
            </a:pPr>
            <a:r>
              <a:rPr lang="fr-FR" sz="2200" dirty="0"/>
              <a:t>Séances de formation les 1eres semaines de décembre par Biblibre sur l’ensemble des modules utilisés</a:t>
            </a:r>
          </a:p>
          <a:p>
            <a:pPr marL="0" indent="0">
              <a:buNone/>
            </a:pPr>
            <a:r>
              <a:rPr lang="fr-FR" sz="2200" dirty="0"/>
              <a:t>Point circulation et prêts secourus, par l’administrateur, pour les moniteurs la semaine avant la mise en production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2200" u="sng" dirty="0"/>
              <a:t>Pour les gestionnaires</a:t>
            </a:r>
          </a:p>
          <a:p>
            <a:pPr marL="0" indent="0">
              <a:buNone/>
            </a:pPr>
            <a:r>
              <a:rPr lang="fr-FR" sz="2200" dirty="0"/>
              <a:t>Formation Admin par Biblilbre</a:t>
            </a:r>
          </a:p>
        </p:txBody>
      </p:sp>
    </p:spTree>
    <p:extLst>
      <p:ext uri="{BB962C8B-B14F-4D97-AF65-F5344CB8AC3E}">
        <p14:creationId xmlns:p14="http://schemas.microsoft.com/office/powerpoint/2010/main" val="2842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67339"/>
            <a:ext cx="10515600" cy="1099327"/>
          </a:xfrm>
        </p:spPr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Formations et prise en main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29075"/>
            <a:ext cx="10515600" cy="54864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000" dirty="0">
                <a:solidFill>
                  <a:schemeClr val="accent2"/>
                </a:solidFill>
              </a:rPr>
              <a:t>A posteriori</a:t>
            </a:r>
          </a:p>
          <a:p>
            <a:pPr marL="0" indent="0">
              <a:buNone/>
            </a:pPr>
            <a:r>
              <a:rPr lang="fr-FR" sz="2400" u="sng" dirty="0"/>
              <a:t>Pour l’ensemble de l’équipe</a:t>
            </a:r>
          </a:p>
          <a:p>
            <a:pPr marL="0" indent="0">
              <a:buNone/>
            </a:pPr>
            <a:r>
              <a:rPr lang="fr-FR" sz="2200" dirty="0"/>
              <a:t>Travail collectif de prise en main pour les gestionnaires de fonds</a:t>
            </a:r>
          </a:p>
          <a:p>
            <a:pPr marL="0" indent="0">
              <a:buNone/>
            </a:pPr>
            <a:r>
              <a:rPr lang="fr-FR" sz="2200" dirty="0"/>
              <a:t>- Module périodiques (bulletinage des vacances de noël)</a:t>
            </a:r>
          </a:p>
          <a:p>
            <a:pPr marL="0" indent="0">
              <a:buNone/>
            </a:pPr>
            <a:r>
              <a:rPr lang="fr-FR" sz="2200" dirty="0"/>
              <a:t>- Module acquisition (recréation des paniers restés en cours sur horizon)</a:t>
            </a:r>
          </a:p>
          <a:p>
            <a:pPr marL="0" indent="0">
              <a:buNone/>
            </a:pPr>
            <a:r>
              <a:rPr lang="fr-FR" sz="2200" dirty="0"/>
              <a:t>- Module recherche au niveau PRO pour vérification du référencement des ouvrages des différents fonds et manipulation de gestion (export de résultats, suppression/modification par lots…)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u="sng" dirty="0"/>
              <a:t>Pour les gestionnaires</a:t>
            </a:r>
          </a:p>
          <a:p>
            <a:pPr marL="0" indent="0">
              <a:buNone/>
            </a:pPr>
            <a:r>
              <a:rPr lang="fr-FR" sz="2200" dirty="0"/>
              <a:t>Formation d’accompagnement à la montée en compétence Biblibre (non encore effectuée, SQL, Gestion redescente Sudoc,… )</a:t>
            </a:r>
            <a:endParaRPr lang="fr-FR" sz="2200" dirty="0">
              <a:cs typeface="Calibri"/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42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La bibliothèque universitaire de Corse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86894"/>
            <a:ext cx="10515600" cy="4690069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BU</a:t>
            </a:r>
          </a:p>
          <a:p>
            <a:r>
              <a:rPr lang="fr-FR" sz="2200" dirty="0"/>
              <a:t>Université pluridisciplinaire (Droit, SHS, Sciences, Santé)</a:t>
            </a:r>
          </a:p>
          <a:p>
            <a:pPr marL="0" indent="0">
              <a:buNone/>
            </a:pPr>
            <a:r>
              <a:rPr lang="fr-FR" sz="2200" dirty="0"/>
              <a:t>4500 Etudiants inscrits repartis sur 2 campus</a:t>
            </a:r>
          </a:p>
          <a:p>
            <a:pPr marL="0" indent="0">
              <a:buNone/>
            </a:pPr>
            <a:r>
              <a:rPr lang="fr-FR" sz="2200" dirty="0"/>
              <a:t>BU : 3000 m2 (accès libre) / 20 pers </a:t>
            </a:r>
          </a:p>
          <a:p>
            <a:pPr marL="0" indent="0">
              <a:buNone/>
            </a:pPr>
            <a:r>
              <a:rPr lang="fr-FR" sz="2200" dirty="0"/>
              <a:t>/ 400 places assises</a:t>
            </a:r>
          </a:p>
          <a:p>
            <a:pPr marL="0" indent="0">
              <a:buNone/>
            </a:pPr>
            <a:endParaRPr lang="fr-FR" sz="2200" dirty="0"/>
          </a:p>
          <a:p>
            <a:r>
              <a:rPr lang="fr-FR" dirty="0">
                <a:solidFill>
                  <a:schemeClr val="accent2"/>
                </a:solidFill>
              </a:rPr>
              <a:t>Myriam Cieux : </a:t>
            </a:r>
          </a:p>
          <a:p>
            <a:pPr marL="0" indent="0">
              <a:buNone/>
            </a:pPr>
            <a:r>
              <a:rPr lang="fr-FR" sz="2200" dirty="0"/>
              <a:t>BAS  responsable SIGB</a:t>
            </a:r>
          </a:p>
          <a:p>
            <a:r>
              <a:rPr lang="fr-FR" dirty="0">
                <a:solidFill>
                  <a:schemeClr val="accent2"/>
                </a:solidFill>
              </a:rPr>
              <a:t>Marie-Laure Nivet</a:t>
            </a:r>
          </a:p>
          <a:p>
            <a:pPr marL="0" indent="0">
              <a:buNone/>
            </a:pPr>
            <a:r>
              <a:rPr lang="fr-FR" sz="2200" dirty="0"/>
              <a:t>Maitre de conférence en informatique</a:t>
            </a:r>
          </a:p>
        </p:txBody>
      </p:sp>
      <p:pic>
        <p:nvPicPr>
          <p:cNvPr id="4" name="Image 3" descr="http://portail.universita.corsica/stockage_public/portail/baaaatfb/images/Bibliotheque/buext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46" y="2812457"/>
            <a:ext cx="5339963" cy="343790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78871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2631">
            <a:off x="7388369" y="583742"/>
            <a:ext cx="4510306" cy="20696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Spécificités locales et retour </a:t>
            </a:r>
            <a:br>
              <a:rPr lang="fr-FR" dirty="0">
                <a:solidFill>
                  <a:srgbClr val="37B6C3"/>
                </a:solidFill>
              </a:rPr>
            </a:br>
            <a:r>
              <a:rPr lang="fr-FR" dirty="0">
                <a:solidFill>
                  <a:srgbClr val="37B6C3"/>
                </a:solidFill>
              </a:rPr>
              <a:t>des collègues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2143929"/>
            <a:ext cx="909884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200" dirty="0"/>
              <a:t>Un langage à adapter (panier, BC,…)</a:t>
            </a:r>
          </a:p>
          <a:p>
            <a:r>
              <a:rPr lang="fr-FR" sz="2200" dirty="0"/>
              <a:t>Un circuit de réception à réajuster (disparition du n° inventaire, dénomination identique pour le panier et la facture)</a:t>
            </a:r>
            <a:endParaRPr lang="fr-FR" dirty="0">
              <a:cs typeface="Calibri"/>
            </a:endParaRPr>
          </a:p>
          <a:p>
            <a:r>
              <a:rPr lang="fr-FR" sz="2200" dirty="0"/>
              <a:t>Des paramètres basés sur des anciens codes « collections » multifonctions (ART4imp = discipline+ localisation + type de documents) à se réapproprier </a:t>
            </a:r>
          </a:p>
          <a:p>
            <a:r>
              <a:rPr lang="fr-FR" sz="2200" dirty="0"/>
              <a:t>Des ajouts de champs pour affiner les récupérations statistiques (mots clés associés aux filières étudiantes, champs exemplaire :Fr/Etr./Corse, ...)</a:t>
            </a:r>
          </a:p>
          <a:p>
            <a:r>
              <a:rPr lang="fr-FR" sz="2200" dirty="0">
                <a:cs typeface="Calibri"/>
              </a:rPr>
              <a:t>Circuit pilon : pas de suppression de notice mais un statut pilon masqué a l'OPAC</a:t>
            </a:r>
          </a:p>
        </p:txBody>
      </p:sp>
    </p:spTree>
    <p:extLst>
      <p:ext uri="{BB962C8B-B14F-4D97-AF65-F5344CB8AC3E}">
        <p14:creationId xmlns:p14="http://schemas.microsoft.com/office/powerpoint/2010/main" val="2482634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Bilan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9210" y="1355835"/>
            <a:ext cx="10515600" cy="5027513"/>
          </a:xfrm>
        </p:spPr>
        <p:txBody>
          <a:bodyPr>
            <a:normAutofit/>
          </a:bodyPr>
          <a:lstStyle/>
          <a:p>
            <a:r>
              <a:rPr lang="fr-FR" sz="2200" u="sng" dirty="0"/>
              <a:t>Une satisfaction globale au niveau de l’usage</a:t>
            </a:r>
          </a:p>
          <a:p>
            <a:r>
              <a:rPr lang="fr-FR" sz="2200" dirty="0"/>
              <a:t>+ de souplesse et d’intuitivité</a:t>
            </a:r>
          </a:p>
          <a:p>
            <a:pPr marL="0" indent="0">
              <a:buNone/>
            </a:pPr>
            <a:endParaRPr lang="fr-FR" sz="2200" dirty="0"/>
          </a:p>
          <a:p>
            <a:r>
              <a:rPr lang="fr-FR" sz="2200" u="sng" dirty="0"/>
              <a:t>Malgré de nombreux problèmes qui tardent à se résoudre</a:t>
            </a:r>
          </a:p>
          <a:p>
            <a:pPr lvl="1"/>
            <a:r>
              <a:rPr lang="fr-FR" sz="2200" dirty="0"/>
              <a:t>Connexion/Déconnexion </a:t>
            </a:r>
            <a:r>
              <a:rPr lang="fr-FR" sz="2200" dirty="0" err="1"/>
              <a:t>Shibboleth</a:t>
            </a:r>
            <a:endParaRPr lang="fr-FR" sz="2200" dirty="0"/>
          </a:p>
          <a:p>
            <a:pPr lvl="1"/>
            <a:r>
              <a:rPr lang="fr-FR" sz="2200" dirty="0"/>
              <a:t>Référencement</a:t>
            </a:r>
          </a:p>
          <a:p>
            <a:pPr lvl="1"/>
            <a:r>
              <a:rPr lang="fr-FR" sz="2200" dirty="0"/>
              <a:t>Redescentes automatiques quotidienne des nouveaux usagers</a:t>
            </a:r>
          </a:p>
          <a:p>
            <a:pPr lvl="1"/>
            <a:r>
              <a:rPr lang="fr-FR" sz="2200" dirty="0"/>
              <a:t>Raccordements : Plugin EDS , SMS (RGPD)</a:t>
            </a:r>
          </a:p>
          <a:p>
            <a:pPr lvl="1"/>
            <a:r>
              <a:rPr lang="fr-FR" sz="2200" dirty="0"/>
              <a:t>De nombreuses petites modifications non effectuées : souplesse dans la recherche (filtres collants); options encodage des scripts d’export,…</a:t>
            </a:r>
          </a:p>
        </p:txBody>
      </p:sp>
    </p:spTree>
    <p:extLst>
      <p:ext uri="{BB962C8B-B14F-4D97-AF65-F5344CB8AC3E}">
        <p14:creationId xmlns:p14="http://schemas.microsoft.com/office/powerpoint/2010/main" val="244118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/>
              <a:t>Implémentation de requêtes SQL pour cadrer et uniformiser les récupérations statistiques</a:t>
            </a:r>
          </a:p>
          <a:p>
            <a:r>
              <a:rPr lang="fr-FR" sz="2200" dirty="0"/>
              <a:t>Formations SQL et BD</a:t>
            </a:r>
          </a:p>
          <a:p>
            <a:r>
              <a:rPr lang="fr-FR" sz="2200" dirty="0"/>
              <a:t>« Protocolisation » d’un circuit de nettoyage régulier</a:t>
            </a:r>
          </a:p>
          <a:p>
            <a:endParaRPr lang="fr-FR" sz="2200" dirty="0">
              <a:cs typeface="Calibri"/>
            </a:endParaRPr>
          </a:p>
          <a:p>
            <a:pPr marL="0" indent="0">
              <a:buNone/>
            </a:pPr>
            <a:r>
              <a:rPr lang="fr-FR" sz="2400" dirty="0">
                <a:cs typeface="Calibri"/>
              </a:rPr>
              <a:t>A plus long terme</a:t>
            </a:r>
          </a:p>
          <a:p>
            <a:pPr marL="457200" indent="-457200"/>
            <a:r>
              <a:rPr lang="fr-FR" sz="2200" dirty="0">
                <a:cs typeface="Calibri"/>
              </a:rPr>
              <a:t>Développement locaux et participation à la communauté</a:t>
            </a:r>
          </a:p>
          <a:p>
            <a:pPr marL="0" indent="0"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46515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Notre environnement numérique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86894"/>
            <a:ext cx="10515600" cy="46900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Outils documentaires</a:t>
            </a:r>
          </a:p>
          <a:p>
            <a:pPr lvl="1"/>
            <a:r>
              <a:rPr lang="fr-FR" sz="2200" dirty="0"/>
              <a:t>SIGB : Koha (hébergé)</a:t>
            </a:r>
          </a:p>
          <a:p>
            <a:pPr lvl="1"/>
            <a:r>
              <a:rPr lang="fr-FR" sz="2200" dirty="0"/>
              <a:t>Bibliothèque numérique patrimoniale : Omeka (externalisé)</a:t>
            </a:r>
          </a:p>
          <a:p>
            <a:pPr lvl="1"/>
            <a:r>
              <a:rPr lang="fr-FR" sz="2200" dirty="0"/>
              <a:t>Outils de recherche</a:t>
            </a:r>
            <a:r>
              <a:rPr lang="fr-FR" sz="2200" dirty="0">
                <a:cs typeface="Calibri"/>
              </a:rPr>
              <a:t> :</a:t>
            </a:r>
            <a:endParaRPr lang="fr-FR" sz="2200" dirty="0"/>
          </a:p>
          <a:p>
            <a:pPr marL="457200" lvl="1" indent="0">
              <a:buNone/>
            </a:pPr>
            <a:r>
              <a:rPr lang="fr-FR" sz="2200" dirty="0"/>
              <a:t>	FTP </a:t>
            </a:r>
            <a:r>
              <a:rPr lang="fr-FR" sz="2200" dirty="0">
                <a:cs typeface="Calibri"/>
              </a:rPr>
              <a:t>: Full Text Finder</a:t>
            </a:r>
          </a:p>
          <a:p>
            <a:pPr marL="457200" lvl="1" indent="0">
              <a:buNone/>
            </a:pPr>
            <a:r>
              <a:rPr lang="fr-FR" sz="2200" dirty="0"/>
              <a:t>	EDS : Ebsco Discovery Service </a:t>
            </a:r>
            <a:endParaRPr lang="fr-FR" sz="2200" dirty="0">
              <a:cs typeface="Calibri"/>
            </a:endParaRPr>
          </a:p>
          <a:p>
            <a:pPr marL="457200" lvl="1" indent="0">
              <a:buNone/>
            </a:pPr>
            <a:endParaRPr lang="fr-FR" sz="1800" dirty="0">
              <a:cs typeface="Calibri"/>
            </a:endParaRPr>
          </a:p>
          <a:p>
            <a:r>
              <a:rPr lang="fr-FR" dirty="0">
                <a:solidFill>
                  <a:schemeClr val="accent2"/>
                </a:solidFill>
              </a:rPr>
              <a:t>Environnement matériel</a:t>
            </a:r>
            <a:endParaRPr lang="fr-FR" dirty="0">
              <a:solidFill>
                <a:schemeClr val="accent2"/>
              </a:solidFill>
              <a:cs typeface="Calibri"/>
            </a:endParaRPr>
          </a:p>
          <a:p>
            <a:pPr lvl="1"/>
            <a:r>
              <a:rPr lang="fr-FR" sz="2200" dirty="0"/>
              <a:t>Un automate de prêts/retours </a:t>
            </a:r>
          </a:p>
          <a:p>
            <a:pPr lvl="1"/>
            <a:r>
              <a:rPr lang="fr-FR" sz="2200" dirty="0"/>
              <a:t>Un portique comptage/antivol</a:t>
            </a:r>
          </a:p>
          <a:p>
            <a:pPr lvl="1"/>
            <a:r>
              <a:rPr lang="fr-FR" sz="2200" dirty="0"/>
              <a:t>Platines RFID</a:t>
            </a:r>
          </a:p>
          <a:p>
            <a:pPr marL="0" indent="0">
              <a:buNone/>
            </a:pPr>
            <a:r>
              <a:rPr lang="fr-FR" sz="2200" dirty="0"/>
              <a:t>       -&gt; Bibliotheca</a:t>
            </a:r>
          </a:p>
        </p:txBody>
      </p:sp>
      <p:pic>
        <p:nvPicPr>
          <p:cNvPr id="5" name="Image 4" descr="http://portail.universita.corsica/stockage_public/portail/baaaatfb/images/Bibliotheque/buext.jpg">
            <a:extLst>
              <a:ext uri="{FF2B5EF4-FFF2-40B4-BE49-F238E27FC236}">
                <a16:creationId xmlns:a16="http://schemas.microsoft.com/office/drawing/2014/main" id="{C9EF7DE2-8004-D84B-9982-A133598D207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46" y="2812457"/>
            <a:ext cx="5339963" cy="343790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921569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912"/>
          </a:xfrm>
        </p:spPr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Koha pas à pas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23331"/>
            <a:ext cx="10515600" cy="5145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u="sng" dirty="0"/>
              <a:t>Introduction</a:t>
            </a:r>
            <a:r>
              <a:rPr lang="fr-FR" sz="2400" dirty="0"/>
              <a:t> : </a:t>
            </a:r>
          </a:p>
          <a:p>
            <a:r>
              <a:rPr lang="fr-FR" sz="2400" dirty="0"/>
              <a:t>Contexte et Historique : le moment venu !</a:t>
            </a:r>
          </a:p>
          <a:p>
            <a:pPr marL="0" indent="0">
              <a:buNone/>
            </a:pPr>
            <a:r>
              <a:rPr lang="fr-FR" sz="2400" dirty="0"/>
              <a:t>    -Notre ancien SIGB</a:t>
            </a:r>
          </a:p>
          <a:p>
            <a:pPr marL="0" indent="0">
              <a:buNone/>
            </a:pPr>
            <a:r>
              <a:rPr lang="fr-FR" sz="2400" dirty="0"/>
              <a:t>    -Evolution de l’environnement et des équipes</a:t>
            </a:r>
          </a:p>
          <a:p>
            <a:pPr marL="0" indent="0">
              <a:buNone/>
            </a:pPr>
            <a:r>
              <a:rPr lang="fr-FR" sz="2400" dirty="0"/>
              <a:t>    -Nos nouveaux besoins face a cette mutation</a:t>
            </a:r>
          </a:p>
          <a:p>
            <a:pPr marL="0" indent="0">
              <a:buNone/>
            </a:pPr>
            <a:r>
              <a:rPr lang="fr-FR" sz="2400" u="sng" dirty="0"/>
              <a:t>Le déroulement du projet</a:t>
            </a:r>
          </a:p>
          <a:p>
            <a:r>
              <a:rPr lang="fr-FR" sz="2400" dirty="0"/>
              <a:t>Programmation</a:t>
            </a:r>
          </a:p>
          <a:p>
            <a:r>
              <a:rPr lang="fr-FR" sz="2400" dirty="0"/>
              <a:t>Un projet d’équipe et de partenariats (mise en œuvre </a:t>
            </a:r>
          </a:p>
          <a:p>
            <a:pPr marL="0" indent="0">
              <a:buNone/>
            </a:pPr>
            <a:r>
              <a:rPr lang="fr-FR" sz="2400" dirty="0"/>
              <a:t>    en collaboration avec notre DSI)</a:t>
            </a:r>
          </a:p>
          <a:p>
            <a:r>
              <a:rPr lang="fr-FR" sz="2400" dirty="0"/>
              <a:t>Le passage en production et les formations</a:t>
            </a:r>
          </a:p>
          <a:p>
            <a:r>
              <a:rPr lang="fr-FR" sz="2400" dirty="0"/>
              <a:t>Prise en main, </a:t>
            </a:r>
            <a:r>
              <a:rPr lang="fr-FR" sz="2400"/>
              <a:t>ajustements, </a:t>
            </a:r>
            <a:r>
              <a:rPr lang="fr-FR" sz="2400" dirty="0"/>
              <a:t>spécificités d’usages et difficultés</a:t>
            </a:r>
          </a:p>
          <a:p>
            <a:pPr marL="0" indent="0">
              <a:buNone/>
            </a:pPr>
            <a:r>
              <a:rPr lang="fr-FR" sz="2400" u="sng" dirty="0"/>
              <a:t>Conclusion</a:t>
            </a:r>
            <a:r>
              <a:rPr lang="fr-FR" sz="2400" dirty="0"/>
              <a:t> : </a:t>
            </a:r>
          </a:p>
          <a:p>
            <a:r>
              <a:rPr lang="fr-FR" sz="2400" dirty="0"/>
              <a:t>Problèmes en cours et perspectives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10287">
            <a:off x="7111337" y="907279"/>
            <a:ext cx="3286561" cy="323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Contexte : Le logiciel Horizon (SirsiDynix)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2038" y="1825625"/>
            <a:ext cx="71679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3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52387"/>
            <a:ext cx="10515600" cy="572457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Obsolescence technique</a:t>
            </a:r>
          </a:p>
          <a:p>
            <a:pPr marL="0" indent="0">
              <a:buNone/>
            </a:pPr>
            <a:endParaRPr lang="fr-FR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accent2"/>
              </a:solidFill>
            </a:endParaRPr>
          </a:p>
          <a:p>
            <a:pPr lvl="0"/>
            <a:r>
              <a:rPr lang="fr-FR" sz="2200" dirty="0"/>
              <a:t>Logiciel installé depuis 2003 </a:t>
            </a:r>
          </a:p>
          <a:p>
            <a:pPr lvl="0"/>
            <a:r>
              <a:rPr lang="fr-FR" sz="2200" dirty="0"/>
              <a:t>Interface usager peu dynamique et peu ergonomique (absence de facettes)</a:t>
            </a:r>
          </a:p>
          <a:p>
            <a:pPr lvl="0"/>
            <a:r>
              <a:rPr lang="fr-FR" sz="2200" dirty="0"/>
              <a:t>Manque de souplesse dans le basculement entre les modules de l’interface professionnelle</a:t>
            </a:r>
          </a:p>
          <a:p>
            <a:pPr lvl="0"/>
            <a:r>
              <a:rPr lang="fr-FR" sz="2200" dirty="0"/>
              <a:t>Austérité et complexité du logiciel additionnel d’interrogation et de statistiques (biblioGQL)</a:t>
            </a:r>
          </a:p>
          <a:p>
            <a:pPr lvl="0"/>
            <a:r>
              <a:rPr lang="fr-FR" sz="2200" dirty="0"/>
              <a:t>Vitesse d’exécution lente</a:t>
            </a:r>
          </a:p>
          <a:p>
            <a:pPr lvl="0"/>
            <a:r>
              <a:rPr lang="fr-FR" sz="2200" dirty="0"/>
              <a:t>Coupures fréquentes de fonctionnement lors des utilisations prolongées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95" y="332072"/>
            <a:ext cx="1564157" cy="15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5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75861"/>
            <a:ext cx="10515600" cy="5501102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La fin d’une époque….</a:t>
            </a:r>
          </a:p>
          <a:p>
            <a:pPr marL="0" indent="0">
              <a:buNone/>
            </a:pPr>
            <a:r>
              <a:rPr lang="fr-FR" sz="2200" u="sng" dirty="0"/>
              <a:t>Pour le logiciel</a:t>
            </a:r>
          </a:p>
          <a:p>
            <a:pPr marL="0" indent="0">
              <a:buNone/>
            </a:pPr>
            <a:endParaRPr lang="fr-FR" sz="2200" dirty="0"/>
          </a:p>
          <a:p>
            <a:r>
              <a:rPr lang="fr-FR" sz="2200" dirty="0"/>
              <a:t>Fin des développements de Sirsidynix sur le produit : passage à « Enterprise »</a:t>
            </a:r>
          </a:p>
          <a:p>
            <a:r>
              <a:rPr lang="fr-FR" sz="2200" dirty="0"/>
              <a:t>Gestion peu adaptée à la documentation numérique</a:t>
            </a:r>
            <a:r>
              <a:rPr lang="fr-FR" sz="2200" b="1" dirty="0"/>
              <a:t> </a:t>
            </a:r>
          </a:p>
          <a:p>
            <a:endParaRPr lang="fr-FR" sz="2200" b="1" dirty="0"/>
          </a:p>
          <a:p>
            <a:pPr marL="0" indent="0">
              <a:buNone/>
            </a:pPr>
            <a:r>
              <a:rPr lang="fr-FR" sz="2200" u="sng" dirty="0"/>
              <a:t>Pour le SIGB de la BU</a:t>
            </a:r>
          </a:p>
          <a:p>
            <a:pPr marL="0" indent="0">
              <a:buNone/>
            </a:pPr>
            <a:endParaRPr lang="fr-FR" sz="2200" dirty="0"/>
          </a:p>
          <a:p>
            <a:r>
              <a:rPr lang="fr-FR" sz="2200" dirty="0"/>
              <a:t>Un outil peu entretenu et saturé</a:t>
            </a:r>
          </a:p>
          <a:p>
            <a:pPr marL="0" indent="0">
              <a:buNone/>
            </a:pPr>
            <a:r>
              <a:rPr lang="fr-FR" sz="2200" dirty="0"/>
              <a:t>Avec peu de personnels dédiés à la gestion informatique</a:t>
            </a:r>
          </a:p>
          <a:p>
            <a:r>
              <a:rPr lang="fr-FR" sz="2200" dirty="0"/>
              <a:t>Projet de changement de SIGB né en 2015</a:t>
            </a:r>
          </a:p>
        </p:txBody>
      </p:sp>
    </p:spTree>
    <p:extLst>
      <p:ext uri="{BB962C8B-B14F-4D97-AF65-F5344CB8AC3E}">
        <p14:creationId xmlns:p14="http://schemas.microsoft.com/office/powerpoint/2010/main" val="191111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37B6C3"/>
                </a:solidFill>
              </a:rPr>
              <a:t>Le changement de SIGB : reflet d’une mutation globale de notre environnement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0774" y="2246826"/>
            <a:ext cx="4391451" cy="287063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9728" y="1839699"/>
            <a:ext cx="5338563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200" dirty="0"/>
              <a:t>Déménagement : 2016</a:t>
            </a:r>
            <a:endParaRPr lang="fr-FR" sz="2200" dirty="0">
              <a:cs typeface="Calibri"/>
            </a:endParaRPr>
          </a:p>
          <a:p>
            <a:r>
              <a:rPr lang="fr-FR" sz="2200" dirty="0"/>
              <a:t>Un rôle plus central (bâtiment administratif, Campus sciences)</a:t>
            </a:r>
            <a:endParaRPr lang="fr-FR" sz="2200" dirty="0">
              <a:cs typeface="Calibri"/>
            </a:endParaRPr>
          </a:p>
          <a:p>
            <a:r>
              <a:rPr lang="fr-FR" sz="2200" dirty="0"/>
              <a:t>2.  Des axes privilégiés : Culture / Recherche / Espaces / Numérique</a:t>
            </a:r>
            <a:endParaRPr lang="fr-FR" sz="2200" dirty="0">
              <a:cs typeface="Calibri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05" y="4098641"/>
            <a:ext cx="3658917" cy="23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3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7B6C3"/>
                </a:solidFill>
              </a:rPr>
              <a:t>L’équipe Numérique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518700"/>
            <a:ext cx="10515600" cy="51126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400" dirty="0">
                <a:solidFill>
                  <a:schemeClr val="accent2"/>
                </a:solidFill>
              </a:rPr>
              <a:t>Interne à la BU</a:t>
            </a:r>
            <a:endParaRPr lang="fr-FR" sz="2200" dirty="0"/>
          </a:p>
          <a:p>
            <a:pPr lvl="1"/>
            <a:r>
              <a:rPr lang="fr-FR" sz="2200" dirty="0"/>
              <a:t>2016 : 1 personne = gestion abonnements aux plateformes de bouquets de périodiques. </a:t>
            </a:r>
          </a:p>
          <a:p>
            <a:pPr lvl="1"/>
            <a:r>
              <a:rPr lang="fr-FR" sz="2200" dirty="0"/>
              <a:t>2017 : 2 personnes + diversification de la documentation numérique ; e-books (prêts / streaming) ; vidéos + reprise gestion et projet SIGB.</a:t>
            </a:r>
          </a:p>
          <a:p>
            <a:pPr lvl="1"/>
            <a:r>
              <a:rPr lang="fr-FR" sz="2200" dirty="0"/>
              <a:t>2018 : 4 personnes : création d’un « pôle numérique » + statistiques ressources électroniques + informatique : serveur BU , gestion </a:t>
            </a:r>
            <a:r>
              <a:rPr lang="fr-FR" sz="2200" dirty="0" err="1"/>
              <a:t>Omeka</a:t>
            </a:r>
            <a:r>
              <a:rPr lang="fr-FR" sz="2200" dirty="0"/>
              <a:t> (bibliothèque numérique patrimonial et expos). En cours de structuration…</a:t>
            </a:r>
          </a:p>
          <a:p>
            <a:pPr lvl="1"/>
            <a:endParaRPr lang="fr-FR" sz="2200" dirty="0"/>
          </a:p>
          <a:p>
            <a:r>
              <a:rPr lang="fr-FR" sz="2400" dirty="0">
                <a:solidFill>
                  <a:schemeClr val="accent2"/>
                </a:solidFill>
              </a:rPr>
              <a:t>Direction des Services Informatiques (DSI)</a:t>
            </a:r>
          </a:p>
          <a:p>
            <a:pPr lvl="1"/>
            <a:r>
              <a:rPr lang="fr-FR" sz="2200" dirty="0"/>
              <a:t>1 personne à temps partiel dédiée à la maintenance et au suivi des machines des personnels, ainsi que des machines en libre service </a:t>
            </a:r>
          </a:p>
          <a:p>
            <a:pPr lvl="1"/>
            <a:r>
              <a:rPr lang="fr-FR" sz="2200" dirty="0"/>
              <a:t>1 personne à temps partiel correspondante Horizon (interface </a:t>
            </a:r>
            <a:r>
              <a:rPr lang="fr-FR" sz="2200" dirty="0" err="1"/>
              <a:t>Sirsidynix</a:t>
            </a:r>
            <a:r>
              <a:rPr lang="fr-FR" sz="2200" dirty="0"/>
              <a:t>)</a:t>
            </a:r>
          </a:p>
          <a:p>
            <a:pPr lvl="1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253710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9B4F51E59F494D98496F1765A415BB" ma:contentTypeVersion="1" ma:contentTypeDescription="Crée un document." ma:contentTypeScope="" ma:versionID="e7c1b7bd5737d06b3f814f7e624b7cbb">
  <xsd:schema xmlns:xsd="http://www.w3.org/2001/XMLSchema" xmlns:xs="http://www.w3.org/2001/XMLSchema" xmlns:p="http://schemas.microsoft.com/office/2006/metadata/properties" xmlns:ns2="57934e59-e88f-4205-8e03-b73fb9e75b90" targetNamespace="http://schemas.microsoft.com/office/2006/metadata/properties" ma:root="true" ma:fieldsID="6455438257c22e6d44b842122a998364" ns2:_="">
    <xsd:import namespace="57934e59-e88f-4205-8e03-b73fb9e75b9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34e59-e88f-4205-8e03-b73fb9e75b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3E21D5-1BC4-4C4B-8FD2-0446E79EB275}">
  <ds:schemaRefs>
    <ds:schemaRef ds:uri="http://purl.org/dc/dcmitype/"/>
    <ds:schemaRef ds:uri="http://purl.org/dc/terms/"/>
    <ds:schemaRef ds:uri="57934e59-e88f-4205-8e03-b73fb9e75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E1DFB09-3E0B-4AF9-94FA-99776D72C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34e59-e88f-4205-8e03-b73fb9e75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7B2DBA-E0B7-46EF-A469-1517454D13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911</Words>
  <Application>Microsoft Office PowerPoint</Application>
  <PresentationFormat>Grand écran</PresentationFormat>
  <Paragraphs>236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La bibliothèque universitaire de Corse</vt:lpstr>
      <vt:lpstr>Notre environnement numérique</vt:lpstr>
      <vt:lpstr>Koha pas à pas</vt:lpstr>
      <vt:lpstr>Contexte : Le logiciel Horizon (SirsiDynix)</vt:lpstr>
      <vt:lpstr>Présentation PowerPoint</vt:lpstr>
      <vt:lpstr>Présentation PowerPoint</vt:lpstr>
      <vt:lpstr>Le changement de SIGB : reflet d’une mutation globale de notre environnement </vt:lpstr>
      <vt:lpstr>L’équipe Numérique</vt:lpstr>
      <vt:lpstr>Pourquoi Koha via Biblibre ?</vt:lpstr>
      <vt:lpstr>Le Projet </vt:lpstr>
      <vt:lpstr>Présentation PowerPoint</vt:lpstr>
      <vt:lpstr>Travail préparatoire : deux axes principaux</vt:lpstr>
      <vt:lpstr>Travail préparatoire : deux axes principaux</vt:lpstr>
      <vt:lpstr>Réinventer un travail collaboratif avec la DSI et les autres services</vt:lpstr>
      <vt:lpstr>Le passage en production</vt:lpstr>
      <vt:lpstr>Volumétrie (Mai 2019)</vt:lpstr>
      <vt:lpstr>Formations et prise en main </vt:lpstr>
      <vt:lpstr>Formations et prise en main </vt:lpstr>
      <vt:lpstr>Spécificités locales et retour  des collègues</vt:lpstr>
      <vt:lpstr>Bilan</vt:lpstr>
      <vt:lpstr>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Myriam cieux</dc:creator>
  <cp:lastModifiedBy>Aurélie Bérut</cp:lastModifiedBy>
  <cp:revision>99</cp:revision>
  <dcterms:created xsi:type="dcterms:W3CDTF">2019-04-03T16:31:26Z</dcterms:created>
  <dcterms:modified xsi:type="dcterms:W3CDTF">2019-06-18T13:15:13Z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0x010100C59B4F51E59F494D98496F1765A415BB</vt:lpwstr>
  </property>
</Properties>
</file>