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  <p:sldMasterId id="2147483664" r:id="rId2"/>
  </p:sldMasterIdLst>
  <p:notesMasterIdLst>
    <p:notesMasterId r:id="rId16"/>
  </p:notesMasterIdLst>
  <p:sldIdLst>
    <p:sldId id="259" r:id="rId3"/>
    <p:sldId id="260" r:id="rId4"/>
    <p:sldId id="262" r:id="rId5"/>
    <p:sldId id="265" r:id="rId6"/>
    <p:sldId id="266" r:id="rId7"/>
    <p:sldId id="267" r:id="rId8"/>
    <p:sldId id="274" r:id="rId9"/>
    <p:sldId id="268" r:id="rId10"/>
    <p:sldId id="269" r:id="rId11"/>
    <p:sldId id="270" r:id="rId12"/>
    <p:sldId id="271" r:id="rId13"/>
    <p:sldId id="273" r:id="rId14"/>
    <p:sldId id="272" r:id="rId15"/>
  </p:sldIdLst>
  <p:sldSz cx="12192000" cy="6858000"/>
  <p:notesSz cx="6811963" cy="99425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76D703EC-63C3-42E6-964F-D5523519E604}">
          <p14:sldIdLst>
            <p14:sldId id="259"/>
            <p14:sldId id="260"/>
            <p14:sldId id="262"/>
            <p14:sldId id="265"/>
            <p14:sldId id="266"/>
            <p14:sldId id="267"/>
            <p14:sldId id="274"/>
            <p14:sldId id="268"/>
            <p14:sldId id="269"/>
            <p14:sldId id="270"/>
            <p14:sldId id="271"/>
            <p14:sldId id="273"/>
            <p14:sldId id="27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EA1"/>
    <a:srgbClr val="00B0DB"/>
    <a:srgbClr val="25D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1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8536" y="0"/>
            <a:ext cx="2951851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65C11A-7F74-40B0-923A-6E8EC72ECF30}" type="datetimeFigureOut">
              <a:rPr lang="fr-FR" smtClean="0"/>
              <a:t>30/01/2024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1197" y="4784835"/>
            <a:ext cx="544957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851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8536" y="9443662"/>
            <a:ext cx="2951851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1119D6-DB92-4084-AA1D-B69240A33F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0357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01/06/2023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Conseil documentaire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D5D1-20D1-48B5-8565-5DEE2B6757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9471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01/06/2023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Conseil documentaire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D5D1-20D1-48B5-8565-5DEE2B6757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5764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EA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01/06/2023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Conseil documentaire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D5D1-20D1-48B5-8565-5DEE2B6757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2226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01/06/2023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Conseil documentaire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D5D1-20D1-48B5-8565-5DEE2B6757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7409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869680" y="6356350"/>
            <a:ext cx="1676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fr-FR"/>
              <a:t>01/06/2023</a:t>
            </a:r>
            <a:endParaRPr lang="fr-FR" dirty="0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>
                <a:solidFill>
                  <a:schemeClr val="tx1"/>
                </a:solidFill>
                <a:latin typeface="Apex New Book" panose="02010600040501010103" pitchFamily="50" charset="0"/>
                <a:ea typeface="Apex New Book" panose="02010600040501010103" pitchFamily="50" charset="0"/>
              </a:defRPr>
            </a:lvl1pPr>
          </a:lstStyle>
          <a:p>
            <a:r>
              <a:rPr lang="fr-FR"/>
              <a:t>Conseil documentaire</a:t>
            </a:r>
            <a:endParaRPr lang="fr-FR"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0749280" y="6356350"/>
            <a:ext cx="6045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0E0D5D1-20D1-48B5-8565-5DEE2B6757D6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02681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2956560" y="365125"/>
            <a:ext cx="839724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107440" y="2194559"/>
            <a:ext cx="10246360" cy="3982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869680" y="6356350"/>
            <a:ext cx="1676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fr-FR"/>
              <a:t>01/06/2023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fr-FR" b="1">
                <a:ea typeface="Apex New Book" panose="02010600040501010103" pitchFamily="50" charset="0"/>
              </a:rPr>
              <a:t>Conseil documentaire</a:t>
            </a:r>
            <a:endParaRPr lang="fr-FR" b="1" dirty="0">
              <a:ea typeface="Apex New Book" panose="02010600040501010103" pitchFamily="50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0749280" y="6356350"/>
            <a:ext cx="6045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0E0D5D1-20D1-48B5-8565-5DEE2B6757D6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15" t="23718" r="27475" b="46040"/>
          <a:stretch/>
        </p:blipFill>
        <p:spPr>
          <a:xfrm>
            <a:off x="0" y="0"/>
            <a:ext cx="2476500" cy="2600332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142" y="6149964"/>
            <a:ext cx="3362458" cy="777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50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62" r:id="rId3"/>
    <p:sldLayoutId id="2147483663" r:id="rId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7EA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869680" y="6356350"/>
            <a:ext cx="1676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fr-FR"/>
              <a:t>01/06/2023</a:t>
            </a:r>
            <a:endParaRPr lang="fr-FR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>
                <a:solidFill>
                  <a:schemeClr val="tx1"/>
                </a:solidFill>
                <a:latin typeface="Apex New Book" panose="02010600040501010103" pitchFamily="50" charset="0"/>
                <a:ea typeface="Apex New Book" panose="02010600040501010103" pitchFamily="50" charset="0"/>
              </a:defRPr>
            </a:lvl1pPr>
          </a:lstStyle>
          <a:p>
            <a:r>
              <a:rPr lang="fr-FR"/>
              <a:t>Conseil documentaire</a:t>
            </a:r>
            <a:endParaRPr lang="fr-FR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0749280" y="6356350"/>
            <a:ext cx="6045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0E0D5D1-20D1-48B5-8565-5DEE2B6757D6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02411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7EA1"/>
          </a:solidFill>
          <a:latin typeface="Apex New Medium" panose="02010600040501010103" pitchFamily="50" charset="0"/>
          <a:ea typeface="Apex New Medium" panose="02010600040501010103" pitchFamily="50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api.koha-community.org/22.11.html#tag/patrons/operation/listPatrons" TargetMode="Externa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api.koha-community.org/22.11.html#tag/patrons/operation/listPatrons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iki.koha-community.org/wiki/Koha_REST_API_Users_Guide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83623" y="2419139"/>
            <a:ext cx="9800256" cy="1325563"/>
          </a:xfrm>
        </p:spPr>
        <p:txBody>
          <a:bodyPr>
            <a:noAutofit/>
          </a:bodyPr>
          <a:lstStyle/>
          <a:p>
            <a:pPr algn="ctr"/>
            <a:r>
              <a:rPr lang="fr-FR" dirty="0"/>
              <a:t>Gestion des inscriptions de lecteurs extérieurs au SCD d’</a:t>
            </a:r>
            <a:r>
              <a:rPr lang="fr-FR" dirty="0" err="1"/>
              <a:t>UniCA</a:t>
            </a:r>
            <a:endParaRPr lang="fr-FR" sz="6600" b="1" dirty="0">
              <a:latin typeface="Apex New Bold" panose="02010600040501010103" pitchFamily="50" charset="0"/>
              <a:ea typeface="Apex New Bold" panose="02010600040501010103" pitchFamily="50" charset="0"/>
              <a:cs typeface="Calibri" panose="020F0502020204030204" pitchFamily="34" charset="0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1915962" y="3744702"/>
            <a:ext cx="913557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7EA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000" b="1" dirty="0">
                <a:latin typeface="Arial" panose="020B0604020202020204" pitchFamily="34" charset="0"/>
                <a:ea typeface="Apex New Bold" panose="02010600040501010103" pitchFamily="50" charset="0"/>
                <a:cs typeface="Arial" panose="020B0604020202020204" pitchFamily="34" charset="0"/>
              </a:rPr>
              <a:t>Journée d’étude </a:t>
            </a:r>
            <a:r>
              <a:rPr lang="fr-FR" sz="2000" b="1" dirty="0" err="1">
                <a:latin typeface="Arial" panose="020B0604020202020204" pitchFamily="34" charset="0"/>
                <a:ea typeface="Apex New Bold" panose="02010600040501010103" pitchFamily="50" charset="0"/>
                <a:cs typeface="Arial" panose="020B0604020202020204" pitchFamily="34" charset="0"/>
              </a:rPr>
              <a:t>Kohala</a:t>
            </a:r>
            <a:endParaRPr lang="fr-FR" sz="2000" b="1" dirty="0">
              <a:latin typeface="Arial" panose="020B0604020202020204" pitchFamily="34" charset="0"/>
              <a:ea typeface="Apex New Bold" panose="02010600040501010103" pitchFamily="50" charset="0"/>
              <a:cs typeface="Arial" panose="020B0604020202020204" pitchFamily="34" charset="0"/>
            </a:endParaRPr>
          </a:p>
          <a:p>
            <a:pPr algn="ctr"/>
            <a:r>
              <a:rPr lang="fr-FR" sz="2000" b="1" dirty="0">
                <a:latin typeface="Arial" panose="020B0604020202020204" pitchFamily="34" charset="0"/>
                <a:ea typeface="Apex New Book" panose="02010600040501010103" pitchFamily="50" charset="0"/>
                <a:cs typeface="Arial" panose="020B0604020202020204" pitchFamily="34" charset="0"/>
              </a:rPr>
              <a:t>30/1/2024</a:t>
            </a:r>
          </a:p>
        </p:txBody>
      </p:sp>
    </p:spTree>
    <p:extLst>
      <p:ext uri="{BB962C8B-B14F-4D97-AF65-F5344CB8AC3E}">
        <p14:creationId xmlns:p14="http://schemas.microsoft.com/office/powerpoint/2010/main" val="3785711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DB44070B-7179-42CF-B52A-0AE110FE4469}"/>
              </a:ext>
            </a:extLst>
          </p:cNvPr>
          <p:cNvSpPr txBox="1"/>
          <p:nvPr/>
        </p:nvSpPr>
        <p:spPr>
          <a:xfrm>
            <a:off x="435429" y="1412543"/>
            <a:ext cx="11496063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Brother 1816" pitchFamily="50" charset="0"/>
                <a:ea typeface="+mj-ea"/>
                <a:cs typeface="+mj-cs"/>
              </a:rPr>
              <a:t>2. Récupération des lecteurs extérieurs</a:t>
            </a:r>
          </a:p>
          <a:p>
            <a:r>
              <a:rPr lang="fr-FR" sz="2000" dirty="0">
                <a:latin typeface="Brother 1816" pitchFamily="50" charset="0"/>
                <a:ea typeface="+mj-ea"/>
                <a:cs typeface="+mj-cs"/>
              </a:rPr>
              <a:t>Particularité : ils sont répartis dans </a:t>
            </a:r>
            <a:r>
              <a:rPr lang="fr-FR" sz="2000" u="sng" dirty="0">
                <a:latin typeface="Brother 1816" pitchFamily="50" charset="0"/>
                <a:ea typeface="+mj-ea"/>
                <a:cs typeface="+mj-cs"/>
              </a:rPr>
              <a:t>plusieurs</a:t>
            </a:r>
            <a:r>
              <a:rPr lang="fr-FR" sz="2000" dirty="0">
                <a:latin typeface="Brother 1816" pitchFamily="50" charset="0"/>
                <a:ea typeface="+mj-ea"/>
                <a:cs typeface="+mj-cs"/>
              </a:rPr>
              <a:t> catégories </a:t>
            </a:r>
            <a:r>
              <a:rPr lang="fr-FR" sz="2000" dirty="0" err="1">
                <a:latin typeface="Brother 1816" pitchFamily="50" charset="0"/>
                <a:ea typeface="+mj-ea"/>
                <a:cs typeface="+mj-cs"/>
              </a:rPr>
              <a:t>Koha</a:t>
            </a:r>
            <a:r>
              <a:rPr lang="fr-FR" sz="2000" dirty="0">
                <a:latin typeface="Brother 1816" pitchFamily="50" charset="0"/>
                <a:ea typeface="+mj-ea"/>
                <a:cs typeface="+mj-cs"/>
              </a:rPr>
              <a:t> (règles de prêts distinctes pour certains…) =&gt; complique l’URL</a:t>
            </a:r>
          </a:p>
          <a:p>
            <a:endParaRPr lang="fr-FR" sz="2400" dirty="0">
              <a:latin typeface="Brother 1816" pitchFamily="50" charset="0"/>
              <a:ea typeface="+mj-ea"/>
              <a:cs typeface="+mj-cs"/>
            </a:endParaRPr>
          </a:p>
          <a:p>
            <a:r>
              <a:rPr lang="fr-FR" dirty="0" err="1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curl</a:t>
            </a:r>
            <a:r>
              <a:rPr lang="fr-FR" dirty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 -X GET '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................</a:t>
            </a:r>
            <a:r>
              <a:rPr lang="fr-FR" dirty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/api/v1/patrons?</a:t>
            </a:r>
            <a:r>
              <a:rPr lang="fr-FR" dirty="0">
                <a:solidFill>
                  <a:srgbClr val="FF0000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_</a:t>
            </a:r>
            <a:r>
              <a:rPr lang="fr-FR" dirty="0" err="1">
                <a:solidFill>
                  <a:srgbClr val="FF0000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per_page</a:t>
            </a:r>
            <a:r>
              <a:rPr lang="fr-FR" dirty="0">
                <a:solidFill>
                  <a:srgbClr val="FF0000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=-1'</a:t>
            </a:r>
            <a:r>
              <a:rPr lang="fr-FR" dirty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 --header "Content-Type: application/</a:t>
            </a:r>
            <a:r>
              <a:rPr lang="fr-FR" dirty="0" err="1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json</a:t>
            </a:r>
            <a:r>
              <a:rPr lang="fr-FR" dirty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" --data-</a:t>
            </a:r>
            <a:r>
              <a:rPr lang="fr-FR" dirty="0" err="1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raw</a:t>
            </a:r>
            <a:r>
              <a:rPr lang="fr-FR" dirty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 '{ </a:t>
            </a:r>
            <a:r>
              <a:rPr lang="fr-FR" dirty="0">
                <a:solidFill>
                  <a:srgbClr val="FF0000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"-or</a:t>
            </a:r>
            <a:r>
              <a:rPr lang="fr-FR" dirty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": [ { "</a:t>
            </a:r>
            <a:r>
              <a:rPr lang="fr-FR" dirty="0" err="1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categorycode</a:t>
            </a:r>
            <a:r>
              <a:rPr lang="fr-FR" dirty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": "</a:t>
            </a:r>
            <a:r>
              <a:rPr lang="fr-FR" dirty="0">
                <a:solidFill>
                  <a:srgbClr val="FF0000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UCA_E</a:t>
            </a:r>
            <a:r>
              <a:rPr lang="fr-FR" dirty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"}, {"</a:t>
            </a:r>
            <a:r>
              <a:rPr lang="fr-FR" dirty="0" err="1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categorycode</a:t>
            </a:r>
            <a:r>
              <a:rPr lang="fr-FR" dirty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": "</a:t>
            </a:r>
            <a:r>
              <a:rPr lang="fr-FR" dirty="0">
                <a:solidFill>
                  <a:srgbClr val="FF0000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VA_L</a:t>
            </a:r>
            <a:r>
              <a:rPr lang="fr-FR" dirty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"} ] }' -H "</a:t>
            </a:r>
            <a:r>
              <a:rPr lang="fr-FR" dirty="0" err="1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Authorization</a:t>
            </a:r>
            <a:r>
              <a:rPr lang="fr-FR" dirty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: </a:t>
            </a:r>
            <a:r>
              <a:rPr lang="fr-FR" dirty="0" err="1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Bearer</a:t>
            </a:r>
            <a:r>
              <a:rPr lang="fr-FR" dirty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 </a:t>
            </a:r>
            <a:r>
              <a:rPr lang="fr-FR" dirty="0">
                <a:solidFill>
                  <a:srgbClr val="FF0000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MTcwNjUxNDU0NS0yMDYzOTktMC4xNzcxNDQyMzc0MTgzMTEtbm56aEh0c1BCTno3ck45ZHN3ektWV29QaHRvRlhE</a:t>
            </a:r>
            <a:r>
              <a:rPr lang="fr-FR" dirty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"</a:t>
            </a:r>
          </a:p>
          <a:p>
            <a:endParaRPr lang="fr-FR" sz="2400" dirty="0">
              <a:latin typeface="Brother 1816" pitchFamily="50" charset="0"/>
              <a:ea typeface="+mj-ea"/>
              <a:cs typeface="+mj-cs"/>
            </a:endParaRPr>
          </a:p>
          <a:p>
            <a:endParaRPr lang="fr-FR" sz="2400" dirty="0">
              <a:latin typeface="Brother 1816" pitchFamily="50" charset="0"/>
              <a:ea typeface="+mj-ea"/>
              <a:cs typeface="+mj-cs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80720" y="375919"/>
            <a:ext cx="10627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7EA1"/>
                </a:solidFill>
                <a:latin typeface="Apex New Medium" panose="02010600040501010103" pitchFamily="50" charset="0"/>
                <a:ea typeface="Apex New Medium" panose="02010600040501010103" pitchFamily="50" charset="0"/>
              </a:rPr>
              <a:t>Exploitation de l’API </a:t>
            </a:r>
            <a:r>
              <a:rPr lang="fr-FR" sz="4000" dirty="0" err="1">
                <a:solidFill>
                  <a:srgbClr val="007EA1"/>
                </a:solidFill>
                <a:latin typeface="Apex New Medium" panose="02010600040501010103" pitchFamily="50" charset="0"/>
                <a:ea typeface="Apex New Medium" panose="02010600040501010103" pitchFamily="50" charset="0"/>
              </a:rPr>
              <a:t>Koha</a:t>
            </a:r>
            <a:r>
              <a:rPr lang="fr-FR" sz="4000" dirty="0">
                <a:solidFill>
                  <a:srgbClr val="007EA1"/>
                </a:solidFill>
                <a:latin typeface="Apex New Medium" panose="02010600040501010103" pitchFamily="50" charset="0"/>
                <a:ea typeface="Apex New Medium" panose="02010600040501010103" pitchFamily="50" charset="0"/>
              </a:rPr>
              <a:t> : requêtes</a:t>
            </a:r>
          </a:p>
        </p:txBody>
      </p:sp>
      <p:cxnSp>
        <p:nvCxnSpPr>
          <p:cNvPr id="10" name="Connecteur droit avec flèche 9"/>
          <p:cNvCxnSpPr/>
          <p:nvPr/>
        </p:nvCxnSpPr>
        <p:spPr>
          <a:xfrm flipV="1">
            <a:off x="6557554" y="2607665"/>
            <a:ext cx="796835" cy="6108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980298" y="4536383"/>
            <a:ext cx="57672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latin typeface="Brother 1816" pitchFamily="50" charset="0"/>
              </a:rPr>
              <a:t>Lecteurs des catégories UCA_E ou VA_L</a:t>
            </a:r>
            <a:endParaRPr lang="fr-FR" dirty="0"/>
          </a:p>
        </p:txBody>
      </p:sp>
      <p:sp>
        <p:nvSpPr>
          <p:cNvPr id="17" name="Rectangle 16"/>
          <p:cNvSpPr/>
          <p:nvPr/>
        </p:nvSpPr>
        <p:spPr>
          <a:xfrm>
            <a:off x="8595360" y="4536383"/>
            <a:ext cx="34406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err="1">
                <a:latin typeface="Brother 1816" pitchFamily="50" charset="0"/>
              </a:rPr>
              <a:t>Token</a:t>
            </a:r>
            <a:r>
              <a:rPr lang="fr-FR" dirty="0">
                <a:latin typeface="Brother 1816" pitchFamily="50" charset="0"/>
              </a:rPr>
              <a:t> valable 1h</a:t>
            </a:r>
            <a:endParaRPr lang="fr-FR" dirty="0"/>
          </a:p>
        </p:txBody>
      </p:sp>
      <p:cxnSp>
        <p:nvCxnSpPr>
          <p:cNvPr id="18" name="Connecteur droit avec flèche 17"/>
          <p:cNvCxnSpPr/>
          <p:nvPr/>
        </p:nvCxnSpPr>
        <p:spPr>
          <a:xfrm>
            <a:off x="9292419" y="4133075"/>
            <a:ext cx="435429" cy="4778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4993275" y="2273859"/>
            <a:ext cx="63333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latin typeface="Brother 1816" pitchFamily="50" charset="0"/>
              </a:rPr>
              <a:t>Pour obtenir la liste complète (et pas les 20 premiers)</a:t>
            </a:r>
            <a:endParaRPr lang="fr-FR" dirty="0"/>
          </a:p>
        </p:txBody>
      </p:sp>
      <p:cxnSp>
        <p:nvCxnSpPr>
          <p:cNvPr id="23" name="Connecteur droit avec flèche 22"/>
          <p:cNvCxnSpPr/>
          <p:nvPr/>
        </p:nvCxnSpPr>
        <p:spPr>
          <a:xfrm>
            <a:off x="3266088" y="3851851"/>
            <a:ext cx="665832" cy="6845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 flipH="1">
            <a:off x="5316583" y="3496047"/>
            <a:ext cx="3464769" cy="10403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 flipH="1">
            <a:off x="4628979" y="3547269"/>
            <a:ext cx="583101" cy="9891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08256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DB44070B-7179-42CF-B52A-0AE110FE4469}"/>
              </a:ext>
            </a:extLst>
          </p:cNvPr>
          <p:cNvSpPr txBox="1"/>
          <p:nvPr/>
        </p:nvSpPr>
        <p:spPr>
          <a:xfrm>
            <a:off x="435429" y="1412543"/>
            <a:ext cx="114960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Brother 1816" pitchFamily="50" charset="0"/>
                <a:ea typeface="+mj-ea"/>
                <a:cs typeface="+mj-cs"/>
              </a:rPr>
              <a:t>2. Récupération des lecteurs extérieurs</a:t>
            </a:r>
          </a:p>
          <a:p>
            <a:r>
              <a:rPr lang="fr-FR" sz="2000" dirty="0">
                <a:latin typeface="Brother 1816" pitchFamily="50" charset="0"/>
                <a:ea typeface="+mj-ea"/>
                <a:cs typeface="+mj-cs"/>
              </a:rPr>
              <a:t>Réponse : fichier JSON avec pour chaque lecteur un grand nombre de champs</a:t>
            </a:r>
            <a:endParaRPr lang="fr-FR" sz="2400" dirty="0">
              <a:latin typeface="Brother 1816" pitchFamily="50" charset="0"/>
              <a:ea typeface="+mj-ea"/>
              <a:cs typeface="+mj-cs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80720" y="375919"/>
            <a:ext cx="10627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7EA1"/>
                </a:solidFill>
                <a:latin typeface="Apex New Medium" panose="02010600040501010103" pitchFamily="50" charset="0"/>
                <a:ea typeface="Apex New Medium" panose="02010600040501010103" pitchFamily="50" charset="0"/>
              </a:rPr>
              <a:t>Exploitation de l’API </a:t>
            </a:r>
            <a:r>
              <a:rPr lang="fr-FR" sz="4000" dirty="0" err="1">
                <a:solidFill>
                  <a:srgbClr val="007EA1"/>
                </a:solidFill>
                <a:latin typeface="Apex New Medium" panose="02010600040501010103" pitchFamily="50" charset="0"/>
                <a:ea typeface="Apex New Medium" panose="02010600040501010103" pitchFamily="50" charset="0"/>
              </a:rPr>
              <a:t>Koha</a:t>
            </a:r>
            <a:r>
              <a:rPr lang="fr-FR" sz="4000" dirty="0">
                <a:solidFill>
                  <a:srgbClr val="007EA1"/>
                </a:solidFill>
                <a:latin typeface="Apex New Medium" panose="02010600040501010103" pitchFamily="50" charset="0"/>
                <a:ea typeface="Apex New Medium" panose="02010600040501010103" pitchFamily="50" charset="0"/>
              </a:rPr>
              <a:t> : requêtes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429" y="2194559"/>
            <a:ext cx="2491958" cy="4267572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0628" y="2194559"/>
            <a:ext cx="2673121" cy="4397714"/>
          </a:xfrm>
          <a:prstGeom prst="rect">
            <a:avLst/>
          </a:prstGeom>
        </p:spPr>
      </p:pic>
      <p:cxnSp>
        <p:nvCxnSpPr>
          <p:cNvPr id="7" name="Connecteur droit avec flèche 6"/>
          <p:cNvCxnSpPr/>
          <p:nvPr/>
        </p:nvCxnSpPr>
        <p:spPr>
          <a:xfrm flipV="1">
            <a:off x="1933304" y="5342707"/>
            <a:ext cx="1332411" cy="391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235513" y="5158041"/>
            <a:ext cx="11897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latin typeface="Brother 1816" pitchFamily="50" charset="0"/>
              </a:rPr>
              <a:t>catégorie</a:t>
            </a:r>
            <a:endParaRPr lang="fr-FR" dirty="0"/>
          </a:p>
        </p:txBody>
      </p:sp>
      <p:sp>
        <p:nvSpPr>
          <p:cNvPr id="19" name="Rectangle 18"/>
          <p:cNvSpPr/>
          <p:nvPr/>
        </p:nvSpPr>
        <p:spPr>
          <a:xfrm>
            <a:off x="3253234" y="5930148"/>
            <a:ext cx="7889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latin typeface="Brother 1816" pitchFamily="50" charset="0"/>
              </a:rPr>
              <a:t>email</a:t>
            </a:r>
            <a:endParaRPr lang="fr-FR" dirty="0"/>
          </a:p>
        </p:txBody>
      </p:sp>
      <p:cxnSp>
        <p:nvCxnSpPr>
          <p:cNvPr id="20" name="Connecteur droit avec flèche 19"/>
          <p:cNvCxnSpPr>
            <a:endCxn id="19" idx="1"/>
          </p:cNvCxnSpPr>
          <p:nvPr/>
        </p:nvCxnSpPr>
        <p:spPr>
          <a:xfrm flipV="1">
            <a:off x="2429691" y="6114814"/>
            <a:ext cx="823543" cy="1069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 flipV="1">
            <a:off x="2142309" y="4950211"/>
            <a:ext cx="1123406" cy="3197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235513" y="4765544"/>
            <a:ext cx="25774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err="1">
                <a:latin typeface="Brother 1816" pitchFamily="50" charset="0"/>
              </a:rPr>
              <a:t>code-barre</a:t>
            </a:r>
            <a:r>
              <a:rPr lang="fr-FR" dirty="0">
                <a:latin typeface="Brother 1816" pitchFamily="50" charset="0"/>
              </a:rPr>
              <a:t> de carte</a:t>
            </a:r>
            <a:endParaRPr lang="fr-FR" dirty="0"/>
          </a:p>
        </p:txBody>
      </p:sp>
      <p:cxnSp>
        <p:nvCxnSpPr>
          <p:cNvPr id="26" name="Connecteur droit avec flèche 25"/>
          <p:cNvCxnSpPr/>
          <p:nvPr/>
        </p:nvCxnSpPr>
        <p:spPr>
          <a:xfrm flipV="1">
            <a:off x="2285121" y="5826424"/>
            <a:ext cx="991213" cy="1839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3235513" y="5615085"/>
            <a:ext cx="21226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latin typeface="Brother 1816" pitchFamily="50" charset="0"/>
              </a:rPr>
              <a:t>date de naissance</a:t>
            </a:r>
            <a:endParaRPr lang="fr-FR" dirty="0"/>
          </a:p>
        </p:txBody>
      </p:sp>
      <p:cxnSp>
        <p:nvCxnSpPr>
          <p:cNvPr id="29" name="Connecteur droit avec flèche 28"/>
          <p:cNvCxnSpPr/>
          <p:nvPr/>
        </p:nvCxnSpPr>
        <p:spPr>
          <a:xfrm>
            <a:off x="2285121" y="6401526"/>
            <a:ext cx="950392" cy="393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3227289" y="6168206"/>
            <a:ext cx="47740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latin typeface="Brother 1816" pitchFamily="50" charset="0"/>
              </a:rPr>
              <a:t>date d’expiration du compte</a:t>
            </a:r>
          </a:p>
          <a:p>
            <a:r>
              <a:rPr lang="fr-FR" dirty="0">
                <a:solidFill>
                  <a:srgbClr val="FF0000"/>
                </a:solidFill>
                <a:latin typeface="Brother 1816" pitchFamily="50" charset="0"/>
              </a:rPr>
              <a:t>Attention, on récupère les lecteurs expirés</a:t>
            </a:r>
            <a:endParaRPr lang="fr-FR" dirty="0">
              <a:solidFill>
                <a:srgbClr val="FF0000"/>
              </a:solidFill>
            </a:endParaRPr>
          </a:p>
        </p:txBody>
      </p:sp>
      <p:cxnSp>
        <p:nvCxnSpPr>
          <p:cNvPr id="32" name="Connecteur droit avec flèche 31"/>
          <p:cNvCxnSpPr/>
          <p:nvPr/>
        </p:nvCxnSpPr>
        <p:spPr>
          <a:xfrm flipV="1">
            <a:off x="8737119" y="2308039"/>
            <a:ext cx="1673978" cy="526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10419692" y="2098586"/>
            <a:ext cx="25774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latin typeface="Brother 1816" pitchFamily="50" charset="0"/>
              </a:rPr>
              <a:t>prénom</a:t>
            </a:r>
            <a:endParaRPr lang="fr-FR" dirty="0"/>
          </a:p>
        </p:txBody>
      </p:sp>
      <p:cxnSp>
        <p:nvCxnSpPr>
          <p:cNvPr id="35" name="Connecteur droit avec flèche 34"/>
          <p:cNvCxnSpPr/>
          <p:nvPr/>
        </p:nvCxnSpPr>
        <p:spPr>
          <a:xfrm flipV="1">
            <a:off x="8719700" y="6118043"/>
            <a:ext cx="1673978" cy="526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10402273" y="5908590"/>
            <a:ext cx="25774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latin typeface="Brother 1816" pitchFamily="50" charset="0"/>
              </a:rPr>
              <a:t>nom</a:t>
            </a:r>
            <a:endParaRPr lang="fr-FR" dirty="0"/>
          </a:p>
        </p:txBody>
      </p:sp>
      <p:cxnSp>
        <p:nvCxnSpPr>
          <p:cNvPr id="37" name="Connecteur droit avec flèche 36"/>
          <p:cNvCxnSpPr/>
          <p:nvPr/>
        </p:nvCxnSpPr>
        <p:spPr>
          <a:xfrm flipV="1">
            <a:off x="9091749" y="4067173"/>
            <a:ext cx="1301929" cy="628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10402273" y="3857720"/>
            <a:ext cx="25774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latin typeface="Brother 1816" pitchFamily="50" charset="0"/>
              </a:rPr>
              <a:t>téléphone</a:t>
            </a:r>
            <a:endParaRPr lang="fr-FR" dirty="0"/>
          </a:p>
        </p:txBody>
      </p:sp>
      <p:cxnSp>
        <p:nvCxnSpPr>
          <p:cNvPr id="40" name="Connecteur droit avec flèche 39"/>
          <p:cNvCxnSpPr/>
          <p:nvPr/>
        </p:nvCxnSpPr>
        <p:spPr>
          <a:xfrm flipV="1">
            <a:off x="8878386" y="6454663"/>
            <a:ext cx="1515292" cy="876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10393678" y="6269997"/>
            <a:ext cx="25774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latin typeface="Brother 1816" pitchFamily="50" charset="0"/>
              </a:rPr>
              <a:t>ID OPAC</a:t>
            </a:r>
          </a:p>
          <a:p>
            <a:r>
              <a:rPr lang="fr-FR" dirty="0">
                <a:latin typeface="Brother 1816" pitchFamily="50" charset="0"/>
              </a:rPr>
              <a:t>(= </a:t>
            </a:r>
            <a:r>
              <a:rPr lang="fr-FR" dirty="0" err="1">
                <a:latin typeface="Brother 1816" pitchFamily="50" charset="0"/>
              </a:rPr>
              <a:t>code-barre</a:t>
            </a:r>
            <a:r>
              <a:rPr lang="fr-FR" dirty="0">
                <a:latin typeface="Brother 1816" pitchFamily="50" charset="0"/>
              </a:rPr>
              <a:t>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28984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DB44070B-7179-42CF-B52A-0AE110FE4469}"/>
              </a:ext>
            </a:extLst>
          </p:cNvPr>
          <p:cNvSpPr txBox="1"/>
          <p:nvPr/>
        </p:nvSpPr>
        <p:spPr>
          <a:xfrm>
            <a:off x="435429" y="1412543"/>
            <a:ext cx="11496063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Brother 1816" pitchFamily="50" charset="0"/>
                <a:ea typeface="+mj-ea"/>
                <a:cs typeface="+mj-cs"/>
              </a:rPr>
              <a:t>Et si besoin de récupérer des attributs lecteurs étendus ?</a:t>
            </a:r>
          </a:p>
          <a:p>
            <a:r>
              <a:rPr lang="fr-FR" sz="2000" dirty="0">
                <a:latin typeface="Brother 1816" pitchFamily="50" charset="0"/>
                <a:ea typeface="+mj-ea"/>
                <a:cs typeface="+mj-cs"/>
              </a:rPr>
              <a:t>Par défaut ils ne sont pas présents dans la réponse</a:t>
            </a:r>
          </a:p>
          <a:p>
            <a:r>
              <a:rPr lang="fr-FR" sz="2000" dirty="0">
                <a:latin typeface="Brother 1816" pitchFamily="50" charset="0"/>
                <a:ea typeface="+mj-ea"/>
                <a:cs typeface="+mj-cs"/>
              </a:rPr>
              <a:t>Si nécessaire, ajouter  -H "x-</a:t>
            </a:r>
            <a:r>
              <a:rPr lang="fr-FR" sz="2000" dirty="0" err="1">
                <a:latin typeface="Brother 1816" pitchFamily="50" charset="0"/>
                <a:ea typeface="+mj-ea"/>
                <a:cs typeface="+mj-cs"/>
              </a:rPr>
              <a:t>koha</a:t>
            </a:r>
            <a:r>
              <a:rPr lang="fr-FR" sz="2000" dirty="0">
                <a:latin typeface="Brother 1816" pitchFamily="50" charset="0"/>
                <a:ea typeface="+mj-ea"/>
                <a:cs typeface="+mj-cs"/>
              </a:rPr>
              <a:t>-</a:t>
            </a:r>
            <a:r>
              <a:rPr lang="fr-FR" sz="2000" dirty="0" err="1">
                <a:latin typeface="Brother 1816" pitchFamily="50" charset="0"/>
                <a:ea typeface="+mj-ea"/>
                <a:cs typeface="+mj-cs"/>
              </a:rPr>
              <a:t>embed</a:t>
            </a:r>
            <a:r>
              <a:rPr lang="fr-FR" sz="2000" dirty="0">
                <a:latin typeface="Brother 1816" pitchFamily="50" charset="0"/>
                <a:ea typeface="+mj-ea"/>
                <a:cs typeface="+mj-cs"/>
              </a:rPr>
              <a:t>: </a:t>
            </a:r>
            <a:r>
              <a:rPr lang="fr-FR" sz="2000" dirty="0" err="1">
                <a:latin typeface="Brother 1816" pitchFamily="50" charset="0"/>
                <a:ea typeface="+mj-ea"/>
                <a:cs typeface="+mj-cs"/>
              </a:rPr>
              <a:t>extended_attributes</a:t>
            </a:r>
            <a:r>
              <a:rPr lang="fr-FR" sz="2000" dirty="0">
                <a:latin typeface="Brother 1816" pitchFamily="50" charset="0"/>
                <a:ea typeface="+mj-ea"/>
                <a:cs typeface="+mj-cs"/>
              </a:rPr>
              <a:t>" dans la requête</a:t>
            </a:r>
          </a:p>
          <a:p>
            <a:endParaRPr lang="fr-FR" sz="2400" dirty="0">
              <a:latin typeface="Brother 1816" pitchFamily="50" charset="0"/>
              <a:ea typeface="+mj-ea"/>
              <a:cs typeface="+mj-cs"/>
            </a:endParaRPr>
          </a:p>
          <a:p>
            <a:r>
              <a:rPr lang="fr-FR" dirty="0" err="1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curl</a:t>
            </a:r>
            <a:r>
              <a:rPr lang="fr-FR" dirty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 -X GET '................. /api/v1/patrons?_</a:t>
            </a:r>
            <a:r>
              <a:rPr lang="fr-FR" dirty="0" err="1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per_page</a:t>
            </a:r>
            <a:r>
              <a:rPr lang="fr-FR" dirty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=-1' --header "Content-Type: application/</a:t>
            </a:r>
            <a:r>
              <a:rPr lang="fr-FR" dirty="0" err="1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json</a:t>
            </a:r>
            <a:r>
              <a:rPr lang="fr-FR" dirty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" --data-</a:t>
            </a:r>
            <a:r>
              <a:rPr lang="fr-FR" dirty="0" err="1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raw</a:t>
            </a:r>
            <a:r>
              <a:rPr lang="fr-FR" dirty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 '{ "-or": [ { "</a:t>
            </a:r>
            <a:r>
              <a:rPr lang="fr-FR" dirty="0" err="1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categorycode</a:t>
            </a:r>
            <a:r>
              <a:rPr lang="fr-FR" dirty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": "UCA_E"}, {"</a:t>
            </a:r>
            <a:r>
              <a:rPr lang="fr-FR" dirty="0" err="1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categorycode</a:t>
            </a:r>
            <a:r>
              <a:rPr lang="fr-FR" dirty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": "VA_L"} ] }' </a:t>
            </a:r>
            <a:r>
              <a:rPr lang="fr-FR" dirty="0">
                <a:solidFill>
                  <a:srgbClr val="FF0000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-H "x-</a:t>
            </a:r>
            <a:r>
              <a:rPr lang="fr-FR" dirty="0" err="1">
                <a:solidFill>
                  <a:srgbClr val="FF0000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koha</a:t>
            </a:r>
            <a:r>
              <a:rPr lang="fr-FR" dirty="0">
                <a:solidFill>
                  <a:srgbClr val="FF0000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-</a:t>
            </a:r>
            <a:r>
              <a:rPr lang="fr-FR" dirty="0" err="1">
                <a:solidFill>
                  <a:srgbClr val="FF0000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embed</a:t>
            </a:r>
            <a:r>
              <a:rPr lang="fr-FR" dirty="0">
                <a:solidFill>
                  <a:srgbClr val="FF0000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: </a:t>
            </a:r>
            <a:r>
              <a:rPr lang="fr-FR" dirty="0" err="1">
                <a:solidFill>
                  <a:srgbClr val="FF0000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extended_attributes</a:t>
            </a:r>
            <a:r>
              <a:rPr lang="fr-FR" dirty="0">
                <a:solidFill>
                  <a:srgbClr val="FF0000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" </a:t>
            </a:r>
            <a:r>
              <a:rPr lang="fr-FR" dirty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-H "</a:t>
            </a:r>
            <a:r>
              <a:rPr lang="fr-FR" dirty="0" err="1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Authorization</a:t>
            </a:r>
            <a:r>
              <a:rPr lang="fr-FR" dirty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: </a:t>
            </a:r>
            <a:r>
              <a:rPr lang="fr-FR" dirty="0" err="1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Bearer</a:t>
            </a:r>
            <a:r>
              <a:rPr lang="fr-FR" dirty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 MTcwNjUxNDU0NS0yMDYzOTktMC4xNzcxNDQyMzc0MTgzMTEtbm56aEh0c1BCTno3ck45ZHN3ektWV29QaHRvRlhE"</a:t>
            </a:r>
          </a:p>
          <a:p>
            <a:endParaRPr lang="fr-FR" dirty="0"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  <a:p>
            <a:r>
              <a:rPr lang="fr-FR" dirty="0">
                <a:latin typeface="Brother 1816" pitchFamily="50" charset="0"/>
              </a:rPr>
              <a:t>Réponse : les attributs étendus apparaissent dans un tableau</a:t>
            </a:r>
          </a:p>
          <a:p>
            <a:endParaRPr lang="fr-FR" dirty="0">
              <a:latin typeface="Courier New" panose="02070309020205020404" pitchFamily="49" charset="0"/>
              <a:ea typeface="+mj-ea"/>
              <a:cs typeface="Courier New" panose="02070309020205020404" pitchFamily="49" charset="0"/>
            </a:endParaRPr>
          </a:p>
          <a:p>
            <a:endParaRPr lang="fr-FR" sz="2400" dirty="0">
              <a:latin typeface="Brother 1816" pitchFamily="50" charset="0"/>
              <a:ea typeface="+mj-ea"/>
              <a:cs typeface="+mj-cs"/>
            </a:endParaRPr>
          </a:p>
          <a:p>
            <a:endParaRPr lang="fr-FR" sz="2400" dirty="0">
              <a:latin typeface="Brother 1816" pitchFamily="50" charset="0"/>
              <a:ea typeface="+mj-ea"/>
              <a:cs typeface="+mj-cs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80720" y="375919"/>
            <a:ext cx="10627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7EA1"/>
                </a:solidFill>
                <a:latin typeface="Apex New Medium" panose="02010600040501010103" pitchFamily="50" charset="0"/>
                <a:ea typeface="Apex New Medium" panose="02010600040501010103" pitchFamily="50" charset="0"/>
              </a:rPr>
              <a:t>Exploitation de l’API </a:t>
            </a:r>
            <a:r>
              <a:rPr lang="fr-FR" sz="4000" dirty="0" err="1">
                <a:solidFill>
                  <a:srgbClr val="007EA1"/>
                </a:solidFill>
                <a:latin typeface="Apex New Medium" panose="02010600040501010103" pitchFamily="50" charset="0"/>
                <a:ea typeface="Apex New Medium" panose="02010600040501010103" pitchFamily="50" charset="0"/>
              </a:rPr>
              <a:t>Koha</a:t>
            </a:r>
            <a:r>
              <a:rPr lang="fr-FR" sz="4000" dirty="0">
                <a:solidFill>
                  <a:srgbClr val="007EA1"/>
                </a:solidFill>
                <a:latin typeface="Apex New Medium" panose="02010600040501010103" pitchFamily="50" charset="0"/>
                <a:ea typeface="Apex New Medium" panose="02010600040501010103" pitchFamily="50" charset="0"/>
              </a:rPr>
              <a:t> : requêtes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720" y="5298670"/>
            <a:ext cx="3865154" cy="1464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1345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DB44070B-7179-42CF-B52A-0AE110FE4469}"/>
              </a:ext>
            </a:extLst>
          </p:cNvPr>
          <p:cNvSpPr txBox="1"/>
          <p:nvPr/>
        </p:nvSpPr>
        <p:spPr>
          <a:xfrm>
            <a:off x="474618" y="1412543"/>
            <a:ext cx="1171738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latin typeface="Brother 1816" pitchFamily="50" charset="0"/>
                <a:ea typeface="+mj-ea"/>
                <a:cs typeface="+mj-cs"/>
              </a:rPr>
              <a:t>Gros travail!</a:t>
            </a:r>
          </a:p>
          <a:p>
            <a:endParaRPr lang="fr-FR" sz="2000" dirty="0">
              <a:latin typeface="Brother 1816" pitchFamily="50" charset="0"/>
              <a:ea typeface="+mj-ea"/>
              <a:cs typeface="+mj-cs"/>
            </a:endParaRPr>
          </a:p>
          <a:p>
            <a:r>
              <a:rPr lang="fr-FR" sz="2000" dirty="0">
                <a:latin typeface="Brother 1816" pitchFamily="50" charset="0"/>
                <a:ea typeface="+mj-ea"/>
                <a:cs typeface="+mj-cs"/>
              </a:rPr>
              <a:t>Repérage des lecteurs au compte expiré, présentant diverses anomalies ou déjà présents à un titre ou à un autre dans l’annuaire (chercheurs CNRS…)</a:t>
            </a:r>
          </a:p>
          <a:p>
            <a:endParaRPr lang="fr-FR" sz="2000" dirty="0">
              <a:latin typeface="Brother 1816" pitchFamily="50" charset="0"/>
              <a:ea typeface="+mj-ea"/>
              <a:cs typeface="+mj-cs"/>
            </a:endParaRPr>
          </a:p>
          <a:p>
            <a:r>
              <a:rPr lang="fr-FR" sz="2000" dirty="0" err="1">
                <a:latin typeface="Brother 1816" pitchFamily="50" charset="0"/>
              </a:rPr>
              <a:t>Elimination</a:t>
            </a:r>
            <a:r>
              <a:rPr lang="fr-FR" sz="2000" dirty="0">
                <a:latin typeface="Brother 1816" pitchFamily="50" charset="0"/>
              </a:rPr>
              <a:t> de l’annuaire des lecteurs au compte expiré</a:t>
            </a:r>
          </a:p>
          <a:p>
            <a:endParaRPr lang="fr-FR" sz="2000" dirty="0">
              <a:latin typeface="Brother 1816" pitchFamily="50" charset="0"/>
              <a:ea typeface="+mj-ea"/>
              <a:cs typeface="+mj-cs"/>
            </a:endParaRPr>
          </a:p>
          <a:p>
            <a:r>
              <a:rPr lang="fr-FR" sz="2000" dirty="0">
                <a:latin typeface="Brother 1816" pitchFamily="50" charset="0"/>
                <a:ea typeface="+mj-ea"/>
                <a:cs typeface="+mj-cs"/>
              </a:rPr>
              <a:t>Intégration dans l’annuaire des nouveaux comptes (sauf si anomalies ou déjà présents)</a:t>
            </a:r>
          </a:p>
          <a:p>
            <a:endParaRPr lang="fr-FR" sz="2000" dirty="0">
              <a:latin typeface="Brother 1816" pitchFamily="50" charset="0"/>
              <a:ea typeface="+mj-ea"/>
              <a:cs typeface="+mj-cs"/>
            </a:endParaRPr>
          </a:p>
          <a:p>
            <a:r>
              <a:rPr lang="fr-FR" sz="2000" dirty="0">
                <a:latin typeface="Brother 1816" pitchFamily="50" charset="0"/>
                <a:ea typeface="+mj-ea"/>
                <a:cs typeface="+mj-cs"/>
              </a:rPr>
              <a:t>Puis intégration dans l’application Préférences (permettra à l’usager de définir un mot de passe)</a:t>
            </a:r>
          </a:p>
          <a:p>
            <a:endParaRPr lang="fr-FR" sz="2000" dirty="0">
              <a:latin typeface="Brother 1816" pitchFamily="50" charset="0"/>
              <a:ea typeface="+mj-ea"/>
              <a:cs typeface="+mj-cs"/>
            </a:endParaRPr>
          </a:p>
          <a:p>
            <a:r>
              <a:rPr lang="fr-FR" sz="2000" dirty="0">
                <a:latin typeface="Brother 1816" pitchFamily="50" charset="0"/>
                <a:ea typeface="+mj-ea"/>
                <a:cs typeface="+mj-cs"/>
              </a:rPr>
              <a:t>Envoi </a:t>
            </a:r>
            <a:r>
              <a:rPr lang="fr-FR" sz="2000" dirty="0">
                <a:latin typeface="Brother 1816" pitchFamily="50" charset="0"/>
              </a:rPr>
              <a:t>automatique </a:t>
            </a:r>
            <a:r>
              <a:rPr lang="fr-FR" sz="2000" dirty="0">
                <a:latin typeface="Brother 1816" pitchFamily="50" charset="0"/>
                <a:ea typeface="+mj-ea"/>
                <a:cs typeface="+mj-cs"/>
              </a:rPr>
              <a:t>de courriel au lecteur l’invitant à définir son mot de passe dans Préférences</a:t>
            </a:r>
          </a:p>
          <a:p>
            <a:endParaRPr lang="fr-FR" sz="2000" dirty="0">
              <a:latin typeface="Brother 1816" pitchFamily="50" charset="0"/>
              <a:ea typeface="+mj-ea"/>
              <a:cs typeface="+mj-cs"/>
            </a:endParaRPr>
          </a:p>
          <a:p>
            <a:r>
              <a:rPr lang="fr-FR" sz="2000" dirty="0">
                <a:latin typeface="Brother 1816" pitchFamily="50" charset="0"/>
                <a:ea typeface="+mj-ea"/>
                <a:cs typeface="+mj-cs"/>
              </a:rPr>
              <a:t>Initialisation du mot de passe dans Préférences</a:t>
            </a:r>
          </a:p>
          <a:p>
            <a:endParaRPr lang="fr-FR" sz="2000" dirty="0">
              <a:latin typeface="Brother 1816" pitchFamily="50" charset="0"/>
              <a:ea typeface="+mj-ea"/>
              <a:cs typeface="+mj-cs"/>
            </a:endParaRPr>
          </a:p>
          <a:p>
            <a:endParaRPr lang="fr-FR" sz="2400" dirty="0">
              <a:latin typeface="Brother 1816" pitchFamily="50" charset="0"/>
              <a:ea typeface="+mj-ea"/>
              <a:cs typeface="+mj-cs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80720" y="375919"/>
            <a:ext cx="10627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7EA1"/>
                </a:solidFill>
                <a:latin typeface="Apex New Medium" panose="02010600040501010103" pitchFamily="50" charset="0"/>
                <a:ea typeface="Apex New Medium" panose="02010600040501010103" pitchFamily="50" charset="0"/>
              </a:rPr>
              <a:t>Traitement par la DSI</a:t>
            </a:r>
          </a:p>
        </p:txBody>
      </p:sp>
    </p:spTree>
    <p:extLst>
      <p:ext uri="{BB962C8B-B14F-4D97-AF65-F5344CB8AC3E}">
        <p14:creationId xmlns:p14="http://schemas.microsoft.com/office/powerpoint/2010/main" val="4193809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DB44070B-7179-42CF-B52A-0AE110FE4469}"/>
              </a:ext>
            </a:extLst>
          </p:cNvPr>
          <p:cNvSpPr txBox="1"/>
          <p:nvPr/>
        </p:nvSpPr>
        <p:spPr>
          <a:xfrm>
            <a:off x="304800" y="1412543"/>
            <a:ext cx="1162669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>
                <a:latin typeface="Brother 1816" pitchFamily="50" charset="0"/>
                <a:ea typeface="+mj-ea"/>
                <a:cs typeface="+mj-cs"/>
              </a:rPr>
              <a:t>Koha</a:t>
            </a:r>
            <a:r>
              <a:rPr lang="fr-FR" sz="2400" dirty="0">
                <a:latin typeface="Brother 1816" pitchFamily="50" charset="0"/>
                <a:ea typeface="+mj-ea"/>
                <a:cs typeface="+mj-cs"/>
              </a:rPr>
              <a:t> hébergé par </a:t>
            </a:r>
            <a:r>
              <a:rPr lang="fr-FR" sz="2400" dirty="0" err="1">
                <a:latin typeface="Brother 1816" pitchFamily="50" charset="0"/>
                <a:ea typeface="+mj-ea"/>
                <a:cs typeface="+mj-cs"/>
              </a:rPr>
              <a:t>Biblibre</a:t>
            </a:r>
            <a:endParaRPr lang="fr-FR" sz="2400" dirty="0">
              <a:latin typeface="Brother 1816" pitchFamily="50" charset="0"/>
              <a:ea typeface="+mj-ea"/>
              <a:cs typeface="+mj-cs"/>
            </a:endParaRPr>
          </a:p>
          <a:p>
            <a:endParaRPr lang="fr-FR" sz="2400" dirty="0">
              <a:latin typeface="Brother 1816" pitchFamily="50" charset="0"/>
              <a:ea typeface="+mj-ea"/>
              <a:cs typeface="+mj-cs"/>
            </a:endParaRPr>
          </a:p>
          <a:p>
            <a:r>
              <a:rPr lang="fr-FR" sz="2400" dirty="0">
                <a:latin typeface="Brother 1816" pitchFamily="50" charset="0"/>
                <a:ea typeface="+mj-ea"/>
                <a:cs typeface="+mj-cs"/>
              </a:rPr>
              <a:t>+ outil de découverte Primo (</a:t>
            </a:r>
            <a:r>
              <a:rPr lang="fr-FR" sz="2400" dirty="0" err="1">
                <a:latin typeface="Brother 1816" pitchFamily="50" charset="0"/>
                <a:ea typeface="+mj-ea"/>
                <a:cs typeface="+mj-cs"/>
              </a:rPr>
              <a:t>ExLibris</a:t>
            </a:r>
            <a:r>
              <a:rPr lang="fr-FR" sz="2400" dirty="0">
                <a:latin typeface="Brother 1816" pitchFamily="50" charset="0"/>
                <a:ea typeface="+mj-ea"/>
                <a:cs typeface="+mj-cs"/>
              </a:rPr>
              <a:t>)</a:t>
            </a:r>
          </a:p>
          <a:p>
            <a:endParaRPr lang="fr-FR" sz="2400" dirty="0">
              <a:latin typeface="Brother 1816" pitchFamily="50" charset="0"/>
              <a:ea typeface="+mj-ea"/>
              <a:cs typeface="+mj-cs"/>
            </a:endParaRPr>
          </a:p>
          <a:p>
            <a:r>
              <a:rPr lang="fr-FR" sz="2400" dirty="0">
                <a:latin typeface="Brother 1816" pitchFamily="50" charset="0"/>
                <a:ea typeface="+mj-ea"/>
                <a:cs typeface="+mj-cs"/>
              </a:rPr>
              <a:t>Passage en production en février 2023</a:t>
            </a:r>
          </a:p>
          <a:p>
            <a:endParaRPr lang="fr-FR" sz="2400" dirty="0">
              <a:latin typeface="Brother 1816" pitchFamily="50" charset="0"/>
              <a:ea typeface="+mj-ea"/>
              <a:cs typeface="+mj-cs"/>
            </a:endParaRPr>
          </a:p>
          <a:p>
            <a:endParaRPr lang="fr-FR" sz="2400" dirty="0">
              <a:latin typeface="Brother 1816" pitchFamily="50" charset="0"/>
              <a:ea typeface="+mj-ea"/>
              <a:cs typeface="+mj-cs"/>
            </a:endParaRPr>
          </a:p>
          <a:p>
            <a:endParaRPr lang="fr-FR" sz="2400" dirty="0">
              <a:latin typeface="Brother 1816" pitchFamily="50" charset="0"/>
              <a:ea typeface="+mj-ea"/>
              <a:cs typeface="+mj-cs"/>
            </a:endParaRPr>
          </a:p>
          <a:p>
            <a:r>
              <a:rPr lang="fr-FR" sz="2400" dirty="0" err="1">
                <a:latin typeface="Brother 1816" pitchFamily="50" charset="0"/>
              </a:rPr>
              <a:t>Etudiants</a:t>
            </a:r>
            <a:r>
              <a:rPr lang="fr-FR" sz="2400" dirty="0">
                <a:latin typeface="Brother 1816" pitchFamily="50" charset="0"/>
              </a:rPr>
              <a:t> et personnels importés dans </a:t>
            </a:r>
            <a:r>
              <a:rPr lang="fr-FR" sz="2400" dirty="0" err="1">
                <a:latin typeface="Brother 1816" pitchFamily="50" charset="0"/>
              </a:rPr>
              <a:t>Koha</a:t>
            </a:r>
            <a:r>
              <a:rPr lang="fr-FR" sz="2400" dirty="0">
                <a:latin typeface="Brother 1816" pitchFamily="50" charset="0"/>
              </a:rPr>
              <a:t> depuis l’annuaire de l’université</a:t>
            </a:r>
          </a:p>
          <a:p>
            <a:r>
              <a:rPr lang="fr-FR" sz="2400" dirty="0">
                <a:latin typeface="Brother 1816" pitchFamily="50" charset="0"/>
              </a:rPr>
              <a:t>+</a:t>
            </a:r>
          </a:p>
          <a:p>
            <a:r>
              <a:rPr lang="fr-FR" sz="2400" b="1" dirty="0">
                <a:latin typeface="Brother 1816" pitchFamily="50" charset="0"/>
              </a:rPr>
              <a:t>Lecteurs « extérieurs » inscrits manuellement</a:t>
            </a:r>
            <a:r>
              <a:rPr lang="fr-FR" sz="2400" dirty="0">
                <a:latin typeface="Brother 1816" pitchFamily="50" charset="0"/>
              </a:rPr>
              <a:t> </a:t>
            </a:r>
            <a:r>
              <a:rPr lang="fr-FR" sz="2400" b="1" dirty="0">
                <a:latin typeface="Brother 1816" pitchFamily="50" charset="0"/>
              </a:rPr>
              <a:t>dans </a:t>
            </a:r>
            <a:r>
              <a:rPr lang="fr-FR" sz="2400" b="1" dirty="0" err="1">
                <a:latin typeface="Brother 1816" pitchFamily="50" charset="0"/>
              </a:rPr>
              <a:t>Koha</a:t>
            </a:r>
            <a:r>
              <a:rPr lang="fr-FR" sz="2400" b="1" dirty="0">
                <a:latin typeface="Brother 1816" pitchFamily="50" charset="0"/>
              </a:rPr>
              <a:t> </a:t>
            </a:r>
            <a:r>
              <a:rPr lang="fr-FR" sz="2400" dirty="0">
                <a:latin typeface="Brother 1816" pitchFamily="50" charset="0"/>
              </a:rPr>
              <a:t>(vrais extérieurs + chercheurs CNRS + personnel de certains labos etc.)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680720" y="375919"/>
            <a:ext cx="10627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7EA1"/>
                </a:solidFill>
                <a:latin typeface="Apex New Medium" panose="02010600040501010103" pitchFamily="50" charset="0"/>
                <a:ea typeface="Apex New Medium" panose="02010600040501010103" pitchFamily="50" charset="0"/>
              </a:rPr>
              <a:t>Contexte</a:t>
            </a:r>
          </a:p>
        </p:txBody>
      </p:sp>
    </p:spTree>
    <p:extLst>
      <p:ext uri="{BB962C8B-B14F-4D97-AF65-F5344CB8AC3E}">
        <p14:creationId xmlns:p14="http://schemas.microsoft.com/office/powerpoint/2010/main" val="2431078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DB44070B-7179-42CF-B52A-0AE110FE4469}"/>
              </a:ext>
            </a:extLst>
          </p:cNvPr>
          <p:cNvSpPr txBox="1"/>
          <p:nvPr/>
        </p:nvSpPr>
        <p:spPr>
          <a:xfrm>
            <a:off x="435429" y="1412543"/>
            <a:ext cx="1149606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Brother 1816" pitchFamily="50" charset="0"/>
                <a:ea typeface="+mj-ea"/>
                <a:cs typeface="+mj-cs"/>
              </a:rPr>
              <a:t>Primo et </a:t>
            </a:r>
            <a:r>
              <a:rPr lang="fr-FR" sz="2400" dirty="0" err="1">
                <a:latin typeface="Brother 1816" pitchFamily="50" charset="0"/>
                <a:ea typeface="+mj-ea"/>
                <a:cs typeface="+mj-cs"/>
              </a:rPr>
              <a:t>Koha</a:t>
            </a:r>
            <a:r>
              <a:rPr lang="fr-FR" sz="2400" dirty="0">
                <a:latin typeface="Brother 1816" pitchFamily="50" charset="0"/>
                <a:ea typeface="+mj-ea"/>
                <a:cs typeface="+mj-cs"/>
              </a:rPr>
              <a:t> ont </a:t>
            </a:r>
            <a:r>
              <a:rPr lang="fr-FR" sz="2400" b="1" dirty="0">
                <a:latin typeface="Brother 1816" pitchFamily="50" charset="0"/>
                <a:ea typeface="+mj-ea"/>
                <a:cs typeface="+mj-cs"/>
              </a:rPr>
              <a:t>chacun leur propre compte lecteur 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400" dirty="0">
                <a:latin typeface="Brother 1816" pitchFamily="50" charset="0"/>
                <a:ea typeface="+mj-ea"/>
                <a:cs typeface="+mj-cs"/>
              </a:rPr>
              <a:t>Primo : historique de recherche, recherches enregistrés, favoris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400" dirty="0" err="1">
                <a:latin typeface="Brother 1816" pitchFamily="50" charset="0"/>
                <a:ea typeface="+mj-ea"/>
                <a:cs typeface="+mj-cs"/>
              </a:rPr>
              <a:t>Koha</a:t>
            </a:r>
            <a:r>
              <a:rPr lang="fr-FR" sz="2400" dirty="0">
                <a:latin typeface="Brother 1816" pitchFamily="50" charset="0"/>
                <a:ea typeface="+mj-ea"/>
                <a:cs typeface="+mj-cs"/>
              </a:rPr>
              <a:t> : prêts, prolongations, réservations, quitus, etc.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fr-FR" sz="2400" dirty="0">
              <a:latin typeface="Brother 1816" pitchFamily="50" charset="0"/>
              <a:ea typeface="+mj-ea"/>
              <a:cs typeface="+mj-cs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fr-FR" sz="2400" dirty="0">
              <a:latin typeface="Brother 1816" pitchFamily="50" charset="0"/>
              <a:ea typeface="+mj-ea"/>
              <a:cs typeface="+mj-cs"/>
            </a:endParaRPr>
          </a:p>
          <a:p>
            <a:r>
              <a:rPr lang="fr-FR" sz="2400" dirty="0">
                <a:latin typeface="Brother 1816" pitchFamily="50" charset="0"/>
                <a:ea typeface="+mj-ea"/>
                <a:cs typeface="+mj-cs"/>
              </a:rPr>
              <a:t>Nous offrons des </a:t>
            </a:r>
            <a:r>
              <a:rPr lang="fr-FR" sz="2400" b="1" dirty="0">
                <a:latin typeface="Brother 1816" pitchFamily="50" charset="0"/>
                <a:ea typeface="+mj-ea"/>
                <a:cs typeface="+mj-cs"/>
              </a:rPr>
              <a:t>services numériques </a:t>
            </a:r>
            <a:r>
              <a:rPr lang="fr-FR" sz="2400" dirty="0">
                <a:latin typeface="Brother 1816" pitchFamily="50" charset="0"/>
                <a:ea typeface="+mj-ea"/>
                <a:cs typeface="+mj-cs"/>
              </a:rPr>
              <a:t>aux lecteurs extérieurs, indépendants de </a:t>
            </a:r>
            <a:r>
              <a:rPr lang="fr-FR" sz="2400" dirty="0" err="1">
                <a:latin typeface="Brother 1816" pitchFamily="50" charset="0"/>
                <a:ea typeface="+mj-ea"/>
                <a:cs typeface="+mj-cs"/>
              </a:rPr>
              <a:t>Koha</a:t>
            </a:r>
            <a:r>
              <a:rPr lang="fr-FR" sz="2400" dirty="0">
                <a:latin typeface="Brother 1816" pitchFamily="50" charset="0"/>
                <a:ea typeface="+mj-ea"/>
                <a:cs typeface="+mj-cs"/>
              </a:rPr>
              <a:t> et Primo :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400" dirty="0">
                <a:latin typeface="Brother 1816" pitchFamily="50" charset="0"/>
                <a:ea typeface="+mj-ea"/>
                <a:cs typeface="+mj-cs"/>
              </a:rPr>
              <a:t>Login pour connexion Wifi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400" dirty="0">
                <a:latin typeface="Brother 1816" pitchFamily="50" charset="0"/>
                <a:ea typeface="+mj-ea"/>
                <a:cs typeface="+mj-cs"/>
              </a:rPr>
              <a:t>Login pour connexion à des PC fixes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400" dirty="0">
                <a:latin typeface="Brother 1816" pitchFamily="50" charset="0"/>
                <a:ea typeface="+mj-ea"/>
                <a:cs typeface="+mj-cs"/>
              </a:rPr>
              <a:t>Accès à la documentation électronique via Wifi ou PC fixes</a:t>
            </a:r>
          </a:p>
          <a:p>
            <a:r>
              <a:rPr lang="fr-FR" sz="2400" dirty="0">
                <a:latin typeface="Brother 1816" pitchFamily="50" charset="0"/>
                <a:ea typeface="+mj-ea"/>
                <a:cs typeface="+mj-cs"/>
              </a:rPr>
              <a:t>L’accès à ces services est géré par la DSI.</a:t>
            </a:r>
          </a:p>
          <a:p>
            <a:endParaRPr lang="fr-FR" sz="2400" dirty="0">
              <a:latin typeface="Brother 1816" pitchFamily="50" charset="0"/>
              <a:ea typeface="+mj-ea"/>
              <a:cs typeface="+mj-cs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fr-FR" sz="2400" dirty="0">
              <a:latin typeface="Brother 1816" pitchFamily="50" charset="0"/>
              <a:ea typeface="+mj-ea"/>
              <a:cs typeface="+mj-cs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80720" y="375919"/>
            <a:ext cx="10627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7EA1"/>
                </a:solidFill>
                <a:latin typeface="Apex New Medium" panose="02010600040501010103" pitchFamily="50" charset="0"/>
                <a:ea typeface="Apex New Medium" panose="02010600040501010103" pitchFamily="50" charset="0"/>
              </a:rPr>
              <a:t>Contexte</a:t>
            </a:r>
          </a:p>
        </p:txBody>
      </p:sp>
    </p:spTree>
    <p:extLst>
      <p:ext uri="{BB962C8B-B14F-4D97-AF65-F5344CB8AC3E}">
        <p14:creationId xmlns:p14="http://schemas.microsoft.com/office/powerpoint/2010/main" val="1565865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DB44070B-7179-42CF-B52A-0AE110FE4469}"/>
              </a:ext>
            </a:extLst>
          </p:cNvPr>
          <p:cNvSpPr txBox="1"/>
          <p:nvPr/>
        </p:nvSpPr>
        <p:spPr>
          <a:xfrm>
            <a:off x="435429" y="1412543"/>
            <a:ext cx="1149606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Brother 1816" pitchFamily="50" charset="0"/>
                <a:ea typeface="+mj-ea"/>
                <a:cs typeface="+mj-cs"/>
              </a:rPr>
              <a:t>Pour répondre à ces besoins, la solution retenue est d’intégrer les lecteurs extérieurs dans une </a:t>
            </a:r>
            <a:r>
              <a:rPr lang="fr-FR" sz="2400" b="1" dirty="0">
                <a:latin typeface="Brother 1816" pitchFamily="50" charset="0"/>
                <a:ea typeface="+mj-ea"/>
                <a:cs typeface="+mj-cs"/>
              </a:rPr>
              <a:t>branche spécifique de l’annuaire </a:t>
            </a:r>
            <a:r>
              <a:rPr lang="fr-FR" sz="2400" dirty="0">
                <a:latin typeface="Brother 1816" pitchFamily="50" charset="0"/>
                <a:ea typeface="+mj-ea"/>
                <a:cs typeface="+mj-cs"/>
              </a:rPr>
              <a:t>de</a:t>
            </a:r>
            <a:r>
              <a:rPr lang="fr-FR" sz="2400" b="1" dirty="0">
                <a:latin typeface="Brother 1816" pitchFamily="50" charset="0"/>
                <a:ea typeface="+mj-ea"/>
                <a:cs typeface="+mj-cs"/>
              </a:rPr>
              <a:t> </a:t>
            </a:r>
            <a:r>
              <a:rPr lang="fr-FR" sz="2400" dirty="0">
                <a:latin typeface="Brother 1816" pitchFamily="50" charset="0"/>
                <a:ea typeface="+mj-ea"/>
                <a:cs typeface="+mj-cs"/>
              </a:rPr>
              <a:t>l’université, et leur permettre d’utiliser le </a:t>
            </a:r>
            <a:r>
              <a:rPr lang="fr-FR" sz="2400" b="1" dirty="0">
                <a:latin typeface="Brother 1816" pitchFamily="50" charset="0"/>
                <a:ea typeface="+mj-ea"/>
                <a:cs typeface="+mj-cs"/>
              </a:rPr>
              <a:t>CAS </a:t>
            </a:r>
            <a:r>
              <a:rPr lang="fr-FR" sz="2400" dirty="0">
                <a:latin typeface="Brother 1816" pitchFamily="50" charset="0"/>
                <a:ea typeface="+mj-ea"/>
                <a:cs typeface="+mj-cs"/>
              </a:rPr>
              <a:t>pour accéder avec un </a:t>
            </a:r>
            <a:r>
              <a:rPr lang="fr-FR" sz="2400" b="1" dirty="0">
                <a:latin typeface="Brother 1816" pitchFamily="50" charset="0"/>
                <a:ea typeface="+mj-ea"/>
                <a:cs typeface="+mj-cs"/>
              </a:rPr>
              <a:t>même login / </a:t>
            </a:r>
            <a:r>
              <a:rPr lang="fr-FR" sz="2400" b="1" dirty="0" err="1">
                <a:latin typeface="Brother 1816" pitchFamily="50" charset="0"/>
                <a:ea typeface="+mj-ea"/>
                <a:cs typeface="+mj-cs"/>
              </a:rPr>
              <a:t>mdp</a:t>
            </a:r>
            <a:r>
              <a:rPr lang="fr-FR" sz="2400" b="1" dirty="0">
                <a:latin typeface="Brother 1816" pitchFamily="50" charset="0"/>
                <a:ea typeface="+mj-ea"/>
                <a:cs typeface="+mj-cs"/>
              </a:rPr>
              <a:t>  </a:t>
            </a:r>
            <a:r>
              <a:rPr lang="fr-FR" sz="2400" dirty="0">
                <a:latin typeface="Brother 1816" pitchFamily="50" charset="0"/>
                <a:ea typeface="+mj-ea"/>
                <a:cs typeface="+mj-cs"/>
              </a:rPr>
              <a:t>:</a:t>
            </a:r>
          </a:p>
          <a:p>
            <a:pPr marL="342900" indent="-342900">
              <a:buFontTx/>
              <a:buChar char="-"/>
            </a:pPr>
            <a:r>
              <a:rPr lang="fr-FR" sz="2400" dirty="0">
                <a:latin typeface="Brother 1816" pitchFamily="50" charset="0"/>
              </a:rPr>
              <a:t>Au compte lecteur </a:t>
            </a:r>
            <a:r>
              <a:rPr lang="fr-FR" sz="2400" dirty="0" err="1">
                <a:latin typeface="Brother 1816" pitchFamily="50" charset="0"/>
              </a:rPr>
              <a:t>Koha</a:t>
            </a:r>
            <a:endParaRPr lang="fr-FR" sz="2400" dirty="0">
              <a:latin typeface="Brother 1816" pitchFamily="50" charset="0"/>
            </a:endParaRPr>
          </a:p>
          <a:p>
            <a:pPr marL="342900" indent="-342900">
              <a:buFontTx/>
              <a:buChar char="-"/>
            </a:pPr>
            <a:r>
              <a:rPr lang="fr-FR" sz="2400" dirty="0">
                <a:latin typeface="Brother 1816" pitchFamily="50" charset="0"/>
              </a:rPr>
              <a:t>Au compte lecteur Primo</a:t>
            </a:r>
          </a:p>
          <a:p>
            <a:pPr marL="342900" indent="-342900">
              <a:buFontTx/>
              <a:buChar char="-"/>
            </a:pPr>
            <a:r>
              <a:rPr lang="fr-FR" sz="2400" dirty="0">
                <a:latin typeface="Brother 1816" pitchFamily="50" charset="0"/>
              </a:rPr>
              <a:t>Au wifi et aux postes fixes (avec accès docelec)</a:t>
            </a:r>
          </a:p>
          <a:p>
            <a:pPr marL="342900" indent="-342900">
              <a:buFontTx/>
              <a:buChar char="-"/>
            </a:pPr>
            <a:endParaRPr lang="fr-FR" sz="2400" dirty="0">
              <a:latin typeface="Brother 1816" pitchFamily="50" charset="0"/>
              <a:ea typeface="+mj-ea"/>
              <a:cs typeface="+mj-cs"/>
            </a:endParaRPr>
          </a:p>
          <a:p>
            <a:pPr marL="342900" indent="-342900">
              <a:buFontTx/>
              <a:buChar char="-"/>
            </a:pPr>
            <a:endParaRPr lang="fr-FR" sz="2400" dirty="0">
              <a:latin typeface="Brother 1816" pitchFamily="50" charset="0"/>
              <a:ea typeface="+mj-ea"/>
              <a:cs typeface="+mj-cs"/>
            </a:endParaRPr>
          </a:p>
          <a:p>
            <a:endParaRPr lang="fr-FR" sz="2400" dirty="0">
              <a:latin typeface="Brother 1816" pitchFamily="50" charset="0"/>
              <a:ea typeface="+mj-ea"/>
              <a:cs typeface="+mj-cs"/>
            </a:endParaRPr>
          </a:p>
          <a:p>
            <a:endParaRPr lang="fr-FR" sz="2400" dirty="0">
              <a:latin typeface="Brother 1816" pitchFamily="50" charset="0"/>
              <a:ea typeface="+mj-ea"/>
              <a:cs typeface="+mj-cs"/>
            </a:endParaRPr>
          </a:p>
          <a:p>
            <a:endParaRPr lang="fr-FR" sz="2400" dirty="0">
              <a:latin typeface="Brother 1816" pitchFamily="50" charset="0"/>
              <a:ea typeface="+mj-ea"/>
              <a:cs typeface="+mj-cs"/>
            </a:endParaRPr>
          </a:p>
          <a:p>
            <a:endParaRPr lang="fr-FR" sz="2400" dirty="0">
              <a:latin typeface="Brother 1816" pitchFamily="50" charset="0"/>
              <a:ea typeface="+mj-ea"/>
              <a:cs typeface="+mj-cs"/>
            </a:endParaRPr>
          </a:p>
          <a:p>
            <a:r>
              <a:rPr lang="fr-FR" sz="2400" dirty="0">
                <a:latin typeface="Brother 1816" pitchFamily="50" charset="0"/>
              </a:rPr>
              <a:t>Volonté d’éviter une double saisie d’information manuelle dans </a:t>
            </a:r>
            <a:r>
              <a:rPr lang="fr-FR" sz="2400" dirty="0" err="1">
                <a:latin typeface="Brother 1816" pitchFamily="50" charset="0"/>
              </a:rPr>
              <a:t>Koha</a:t>
            </a:r>
            <a:r>
              <a:rPr lang="fr-FR" sz="2400" dirty="0">
                <a:latin typeface="Brother 1816" pitchFamily="50" charset="0"/>
              </a:rPr>
              <a:t> et dans l’annuaire</a:t>
            </a:r>
            <a:endParaRPr lang="fr-FR" sz="2400" dirty="0">
              <a:latin typeface="Brother 1816" pitchFamily="50" charset="0"/>
              <a:ea typeface="+mj-ea"/>
              <a:cs typeface="+mj-cs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fr-FR" sz="2400" dirty="0">
              <a:latin typeface="Brother 1816" pitchFamily="50" charset="0"/>
              <a:ea typeface="+mj-ea"/>
              <a:cs typeface="+mj-cs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fr-FR" sz="2400" dirty="0">
              <a:latin typeface="Brother 1816" pitchFamily="50" charset="0"/>
              <a:ea typeface="+mj-ea"/>
              <a:cs typeface="+mj-cs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80720" y="375919"/>
            <a:ext cx="10627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7EA1"/>
                </a:solidFill>
                <a:latin typeface="Apex New Medium" panose="02010600040501010103" pitchFamily="50" charset="0"/>
                <a:ea typeface="Apex New Medium" panose="02010600040501010103" pitchFamily="50" charset="0"/>
              </a:rPr>
              <a:t>Objectif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9829" y="2682433"/>
            <a:ext cx="2961663" cy="320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835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DB44070B-7179-42CF-B52A-0AE110FE4469}"/>
              </a:ext>
            </a:extLst>
          </p:cNvPr>
          <p:cNvSpPr txBox="1"/>
          <p:nvPr/>
        </p:nvSpPr>
        <p:spPr>
          <a:xfrm>
            <a:off x="435429" y="1412543"/>
            <a:ext cx="1149606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Brother 1816" pitchFamily="50" charset="0"/>
                <a:ea typeface="+mj-ea"/>
                <a:cs typeface="+mj-cs"/>
              </a:rPr>
              <a:t>Mettre en place un flux </a:t>
            </a:r>
            <a:r>
              <a:rPr lang="fr-FR" sz="2400" dirty="0" err="1">
                <a:latin typeface="Brother 1816" pitchFamily="50" charset="0"/>
                <a:ea typeface="+mj-ea"/>
                <a:cs typeface="+mj-cs"/>
              </a:rPr>
              <a:t>Koha</a:t>
            </a:r>
            <a:r>
              <a:rPr lang="fr-FR" sz="2400" dirty="0">
                <a:latin typeface="Brother 1816" pitchFamily="50" charset="0"/>
                <a:ea typeface="+mj-ea"/>
                <a:cs typeface="+mj-cs"/>
              </a:rPr>
              <a:t> -&gt; annuaire pour les extérieurs</a:t>
            </a:r>
          </a:p>
          <a:p>
            <a:endParaRPr lang="fr-FR" sz="2400" dirty="0">
              <a:latin typeface="Brother 1816" pitchFamily="50" charset="0"/>
              <a:ea typeface="+mj-ea"/>
              <a:cs typeface="+mj-cs"/>
            </a:endParaRPr>
          </a:p>
          <a:p>
            <a:pPr marL="342900" indent="-342900">
              <a:buFont typeface="Symbol" panose="05050102010706020507" pitchFamily="18" charset="2"/>
              <a:buChar char="Þ"/>
            </a:pPr>
            <a:r>
              <a:rPr lang="fr-FR" sz="2400" dirty="0">
                <a:latin typeface="Brother 1816" pitchFamily="50" charset="0"/>
              </a:rPr>
              <a:t>Script sur serveur DSI</a:t>
            </a:r>
          </a:p>
          <a:p>
            <a:pPr marL="342900" indent="-342900">
              <a:buFont typeface="Symbol" panose="05050102010706020507" pitchFamily="18" charset="2"/>
              <a:buChar char="Þ"/>
            </a:pPr>
            <a:r>
              <a:rPr lang="fr-FR" sz="2400" dirty="0">
                <a:latin typeface="Brother 1816" pitchFamily="50" charset="0"/>
              </a:rPr>
              <a:t>Exploite l’API REST /patrons de Koha</a:t>
            </a:r>
          </a:p>
          <a:p>
            <a:pPr marL="342900" indent="-342900">
              <a:buFont typeface="Symbol" panose="05050102010706020507" pitchFamily="18" charset="2"/>
              <a:buChar char="Þ"/>
            </a:pPr>
            <a:r>
              <a:rPr lang="fr-FR" sz="2400" dirty="0">
                <a:latin typeface="Brother 1816" pitchFamily="50" charset="0"/>
              </a:rPr>
              <a:t>Intégration des informations strictement nécessaires dans le SI</a:t>
            </a:r>
          </a:p>
          <a:p>
            <a:pPr marL="342900" indent="-342900">
              <a:buFont typeface="Symbol" panose="05050102010706020507" pitchFamily="18" charset="2"/>
              <a:buChar char="Þ"/>
            </a:pPr>
            <a:r>
              <a:rPr lang="fr-FR" sz="2400" dirty="0">
                <a:latin typeface="Brother 1816" pitchFamily="50" charset="0"/>
              </a:rPr>
              <a:t>Code-barre de carte lecteur utilisé comme login dans le SI</a:t>
            </a:r>
          </a:p>
          <a:p>
            <a:pPr marL="342900" indent="-342900">
              <a:buFont typeface="Symbol" panose="05050102010706020507" pitchFamily="18" charset="2"/>
              <a:buChar char="Þ"/>
            </a:pPr>
            <a:r>
              <a:rPr lang="fr-FR" sz="2400" dirty="0">
                <a:latin typeface="Brother 1816" pitchFamily="50" charset="0"/>
              </a:rPr>
              <a:t>Mail automatique au lecteur expliquant comment créer un mot de passe</a:t>
            </a:r>
          </a:p>
          <a:p>
            <a:pPr marL="342900" indent="-342900">
              <a:buFont typeface="Symbol" panose="05050102010706020507" pitchFamily="18" charset="2"/>
              <a:buChar char="Þ"/>
            </a:pPr>
            <a:r>
              <a:rPr lang="fr-FR" sz="2400" dirty="0">
                <a:latin typeface="Brother 1816" pitchFamily="50" charset="0"/>
              </a:rPr>
              <a:t>Création d’un mot de passe par le lecteur, dans une application DSI</a:t>
            </a:r>
          </a:p>
          <a:p>
            <a:pPr marL="342900" indent="-342900">
              <a:buFont typeface="Symbol" panose="05050102010706020507" pitchFamily="18" charset="2"/>
              <a:buChar char="Þ"/>
            </a:pPr>
            <a:r>
              <a:rPr lang="fr-FR" sz="2400" dirty="0">
                <a:latin typeface="Brother 1816" pitchFamily="50" charset="0"/>
              </a:rPr>
              <a:t>Pas de mot de passe dans </a:t>
            </a:r>
            <a:r>
              <a:rPr lang="fr-FR" sz="2400" dirty="0" err="1">
                <a:latin typeface="Brother 1816" pitchFamily="50" charset="0"/>
              </a:rPr>
              <a:t>Koha</a:t>
            </a:r>
            <a:endParaRPr lang="fr-FR" sz="2400" dirty="0">
              <a:latin typeface="Brother 1816" pitchFamily="50" charset="0"/>
            </a:endParaRPr>
          </a:p>
          <a:p>
            <a:endParaRPr lang="fr-FR" sz="2400" dirty="0">
              <a:latin typeface="Brother 1816" pitchFamily="50" charset="0"/>
            </a:endParaRPr>
          </a:p>
          <a:p>
            <a:pPr marL="342900" indent="-342900">
              <a:buFontTx/>
              <a:buChar char="-"/>
            </a:pPr>
            <a:endParaRPr lang="fr-FR" sz="2400" dirty="0">
              <a:latin typeface="Brother 1816" pitchFamily="50" charset="0"/>
              <a:ea typeface="+mj-ea"/>
              <a:cs typeface="+mj-cs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fr-FR" sz="2400" dirty="0">
              <a:latin typeface="Brother 1816" pitchFamily="50" charset="0"/>
              <a:ea typeface="+mj-ea"/>
              <a:cs typeface="+mj-cs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fr-FR" sz="2400" dirty="0">
              <a:latin typeface="Brother 1816" pitchFamily="50" charset="0"/>
              <a:ea typeface="+mj-ea"/>
              <a:cs typeface="+mj-cs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80720" y="375919"/>
            <a:ext cx="10627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7EA1"/>
                </a:solidFill>
                <a:latin typeface="Apex New Medium" panose="02010600040501010103" pitchFamily="50" charset="0"/>
                <a:ea typeface="Apex New Medium" panose="02010600040501010103" pitchFamily="50" charset="0"/>
              </a:rPr>
              <a:t>Solution</a:t>
            </a:r>
          </a:p>
        </p:txBody>
      </p:sp>
    </p:spTree>
    <p:extLst>
      <p:ext uri="{BB962C8B-B14F-4D97-AF65-F5344CB8AC3E}">
        <p14:creationId xmlns:p14="http://schemas.microsoft.com/office/powerpoint/2010/main" val="280220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DB44070B-7179-42CF-B52A-0AE110FE4469}"/>
              </a:ext>
            </a:extLst>
          </p:cNvPr>
          <p:cNvSpPr txBox="1"/>
          <p:nvPr/>
        </p:nvSpPr>
        <p:spPr>
          <a:xfrm>
            <a:off x="435429" y="1412543"/>
            <a:ext cx="11496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Brother 1816" pitchFamily="50" charset="0"/>
                <a:ea typeface="+mj-ea"/>
                <a:cs typeface="+mj-cs"/>
                <a:hlinkClick r:id="rId2"/>
              </a:rPr>
              <a:t>Documentation pour </a:t>
            </a:r>
            <a:r>
              <a:rPr lang="fr-FR" sz="2400" dirty="0" err="1">
                <a:latin typeface="Brother 1816" pitchFamily="50" charset="0"/>
                <a:ea typeface="+mj-ea"/>
                <a:cs typeface="+mj-cs"/>
                <a:hlinkClick r:id="rId2"/>
              </a:rPr>
              <a:t>Koha</a:t>
            </a:r>
            <a:r>
              <a:rPr lang="fr-FR" sz="2400" dirty="0">
                <a:latin typeface="Brother 1816" pitchFamily="50" charset="0"/>
                <a:ea typeface="+mj-ea"/>
                <a:cs typeface="+mj-cs"/>
                <a:hlinkClick r:id="rId2"/>
              </a:rPr>
              <a:t> 22.11 (route /patrons)</a:t>
            </a:r>
            <a:r>
              <a:rPr lang="fr-FR" sz="2400" dirty="0">
                <a:latin typeface="Brother 1816" pitchFamily="50" charset="0"/>
                <a:ea typeface="+mj-ea"/>
                <a:cs typeface="+mj-cs"/>
              </a:rPr>
              <a:t> 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680720" y="375919"/>
            <a:ext cx="10627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7EA1"/>
                </a:solidFill>
                <a:latin typeface="Apex New Medium" panose="02010600040501010103" pitchFamily="50" charset="0"/>
                <a:ea typeface="Apex New Medium" panose="02010600040501010103" pitchFamily="50" charset="0"/>
              </a:rPr>
              <a:t>Exploitation de l’API </a:t>
            </a:r>
            <a:r>
              <a:rPr lang="fr-FR" sz="4000" dirty="0" err="1">
                <a:solidFill>
                  <a:srgbClr val="007EA1"/>
                </a:solidFill>
                <a:latin typeface="Apex New Medium" panose="02010600040501010103" pitchFamily="50" charset="0"/>
                <a:ea typeface="Apex New Medium" panose="02010600040501010103" pitchFamily="50" charset="0"/>
              </a:rPr>
              <a:t>Koha</a:t>
            </a:r>
            <a:r>
              <a:rPr lang="fr-FR" sz="4000" dirty="0">
                <a:solidFill>
                  <a:srgbClr val="007EA1"/>
                </a:solidFill>
                <a:latin typeface="Apex New Medium" panose="02010600040501010103" pitchFamily="50" charset="0"/>
                <a:ea typeface="Apex New Medium" panose="02010600040501010103" pitchFamily="50" charset="0"/>
              </a:rPr>
              <a:t> : se documenter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429" y="2335873"/>
            <a:ext cx="7174411" cy="370654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22367" y="1874208"/>
            <a:ext cx="11769633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>
                <a:latin typeface="Brother 1816" pitchFamily="50" charset="0"/>
              </a:rPr>
              <a:t>Pas très user-</a:t>
            </a:r>
            <a:r>
              <a:rPr lang="fr-FR" sz="2000" dirty="0" err="1">
                <a:latin typeface="Brother 1816" pitchFamily="50" charset="0"/>
              </a:rPr>
              <a:t>friendly</a:t>
            </a:r>
            <a:r>
              <a:rPr lang="fr-FR" sz="2000" dirty="0">
                <a:latin typeface="Brother 1816" pitchFamily="50" charset="0"/>
              </a:rPr>
              <a:t>…</a:t>
            </a:r>
          </a:p>
          <a:p>
            <a:endParaRPr lang="fr-FR" dirty="0">
              <a:latin typeface="Brother 1816" pitchFamily="50" charset="0"/>
            </a:endParaRPr>
          </a:p>
          <a:p>
            <a:endParaRPr lang="fr-FR" dirty="0">
              <a:latin typeface="Brother 1816" pitchFamily="50" charset="0"/>
            </a:endParaRPr>
          </a:p>
          <a:p>
            <a:endParaRPr lang="fr-FR" dirty="0">
              <a:latin typeface="Brother 1816" pitchFamily="50" charset="0"/>
            </a:endParaRPr>
          </a:p>
          <a:p>
            <a:endParaRPr lang="fr-FR" dirty="0">
              <a:latin typeface="Brother 1816" pitchFamily="50" charset="0"/>
            </a:endParaRPr>
          </a:p>
          <a:p>
            <a:endParaRPr lang="fr-FR" dirty="0">
              <a:latin typeface="Brother 1816" pitchFamily="50" charset="0"/>
            </a:endParaRPr>
          </a:p>
          <a:p>
            <a:endParaRPr lang="fr-FR" dirty="0">
              <a:latin typeface="Brother 1816" pitchFamily="50" charset="0"/>
            </a:endParaRPr>
          </a:p>
          <a:p>
            <a:endParaRPr lang="fr-FR" dirty="0">
              <a:latin typeface="Brother 1816" pitchFamily="50" charset="0"/>
            </a:endParaRPr>
          </a:p>
          <a:p>
            <a:endParaRPr lang="fr-FR" dirty="0">
              <a:latin typeface="Brother 1816" pitchFamily="50" charset="0"/>
            </a:endParaRPr>
          </a:p>
          <a:p>
            <a:endParaRPr lang="fr-FR" dirty="0">
              <a:latin typeface="Brother 1816" pitchFamily="50" charset="0"/>
            </a:endParaRPr>
          </a:p>
          <a:p>
            <a:endParaRPr lang="fr-FR" dirty="0">
              <a:latin typeface="Brother 1816" pitchFamily="50" charset="0"/>
            </a:endParaRPr>
          </a:p>
          <a:p>
            <a:endParaRPr lang="fr-FR" dirty="0">
              <a:latin typeface="Brother 1816" pitchFamily="50" charset="0"/>
            </a:endParaRPr>
          </a:p>
          <a:p>
            <a:endParaRPr lang="fr-FR" dirty="0">
              <a:latin typeface="Brother 1816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010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DB44070B-7179-42CF-B52A-0AE110FE4469}"/>
              </a:ext>
            </a:extLst>
          </p:cNvPr>
          <p:cNvSpPr txBox="1"/>
          <p:nvPr/>
        </p:nvSpPr>
        <p:spPr>
          <a:xfrm>
            <a:off x="435429" y="1412543"/>
            <a:ext cx="11496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Brother 1816" pitchFamily="50" charset="0"/>
                <a:ea typeface="+mj-ea"/>
                <a:cs typeface="+mj-cs"/>
                <a:hlinkClick r:id="rId2"/>
              </a:rPr>
              <a:t>Documentation pour </a:t>
            </a:r>
            <a:r>
              <a:rPr lang="fr-FR" sz="2400" dirty="0" err="1">
                <a:latin typeface="Brother 1816" pitchFamily="50" charset="0"/>
                <a:ea typeface="+mj-ea"/>
                <a:cs typeface="+mj-cs"/>
                <a:hlinkClick r:id="rId2"/>
              </a:rPr>
              <a:t>Koha</a:t>
            </a:r>
            <a:r>
              <a:rPr lang="fr-FR" sz="2400" dirty="0">
                <a:latin typeface="Brother 1816" pitchFamily="50" charset="0"/>
                <a:ea typeface="+mj-ea"/>
                <a:cs typeface="+mj-cs"/>
                <a:hlinkClick r:id="rId2"/>
              </a:rPr>
              <a:t> 22.11 (route /patrons)</a:t>
            </a:r>
            <a:r>
              <a:rPr lang="fr-FR" sz="2400" dirty="0">
                <a:latin typeface="Brother 1816" pitchFamily="50" charset="0"/>
                <a:ea typeface="+mj-ea"/>
                <a:cs typeface="+mj-cs"/>
              </a:rPr>
              <a:t> 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680720" y="375919"/>
            <a:ext cx="10627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7EA1"/>
                </a:solidFill>
                <a:latin typeface="Apex New Medium" panose="02010600040501010103" pitchFamily="50" charset="0"/>
                <a:ea typeface="Apex New Medium" panose="02010600040501010103" pitchFamily="50" charset="0"/>
              </a:rPr>
              <a:t>Exploitation de l’API </a:t>
            </a:r>
            <a:r>
              <a:rPr lang="fr-FR" sz="4000" dirty="0" err="1">
                <a:solidFill>
                  <a:srgbClr val="007EA1"/>
                </a:solidFill>
                <a:latin typeface="Apex New Medium" panose="02010600040501010103" pitchFamily="50" charset="0"/>
                <a:ea typeface="Apex New Medium" panose="02010600040501010103" pitchFamily="50" charset="0"/>
              </a:rPr>
              <a:t>Koha</a:t>
            </a:r>
            <a:r>
              <a:rPr lang="fr-FR" sz="4000" dirty="0">
                <a:solidFill>
                  <a:srgbClr val="007EA1"/>
                </a:solidFill>
                <a:latin typeface="Apex New Medium" panose="02010600040501010103" pitchFamily="50" charset="0"/>
                <a:ea typeface="Apex New Medium" panose="02010600040501010103" pitchFamily="50" charset="0"/>
              </a:rPr>
              <a:t> : se documenter</a:t>
            </a:r>
          </a:p>
        </p:txBody>
      </p:sp>
      <p:pic>
        <p:nvPicPr>
          <p:cNvPr id="1026" name="Picture 2" descr="undefine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561" y="2753510"/>
            <a:ext cx="2137894" cy="276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35429" y="1999458"/>
            <a:ext cx="11756571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>
                <a:latin typeface="Brother 1816" pitchFamily="50" charset="0"/>
              </a:rPr>
              <a:t>Pas très user-</a:t>
            </a:r>
            <a:r>
              <a:rPr lang="fr-FR" sz="2000" dirty="0" err="1">
                <a:latin typeface="Brother 1816" pitchFamily="50" charset="0"/>
              </a:rPr>
              <a:t>friendly</a:t>
            </a:r>
            <a:r>
              <a:rPr lang="fr-FR" sz="2000" dirty="0">
                <a:latin typeface="Brother 1816" pitchFamily="50" charset="0"/>
              </a:rPr>
              <a:t>…</a:t>
            </a:r>
          </a:p>
          <a:p>
            <a:r>
              <a:rPr lang="fr-FR" sz="2000" dirty="0">
                <a:latin typeface="Brother 1816" pitchFamily="50" charset="0"/>
              </a:rPr>
              <a:t>Et i</a:t>
            </a:r>
            <a:r>
              <a:rPr lang="fr-FR" sz="2000" dirty="0"/>
              <a:t>l faut aussi fouiller le wiki communautaire </a:t>
            </a:r>
            <a:r>
              <a:rPr lang="fr-FR" sz="2000" dirty="0">
                <a:hlinkClick r:id="rId4"/>
              </a:rPr>
              <a:t>https://wiki.koha-community.org/wiki/Koha_REST_API_Users_Guide</a:t>
            </a:r>
            <a:r>
              <a:rPr lang="fr-FR" sz="2000" dirty="0"/>
              <a:t> </a:t>
            </a:r>
          </a:p>
          <a:p>
            <a:endParaRPr lang="fr-FR" dirty="0">
              <a:latin typeface="Brother 1816" pitchFamily="50" charset="0"/>
            </a:endParaRPr>
          </a:p>
          <a:p>
            <a:endParaRPr lang="fr-FR" dirty="0">
              <a:latin typeface="Brother 1816" pitchFamily="50" charset="0"/>
            </a:endParaRPr>
          </a:p>
          <a:p>
            <a:endParaRPr lang="fr-FR" dirty="0">
              <a:latin typeface="Brother 1816" pitchFamily="50" charset="0"/>
            </a:endParaRPr>
          </a:p>
          <a:p>
            <a:endParaRPr lang="fr-FR" dirty="0">
              <a:latin typeface="Brother 1816" pitchFamily="50" charset="0"/>
            </a:endParaRPr>
          </a:p>
          <a:p>
            <a:endParaRPr lang="fr-FR" dirty="0">
              <a:latin typeface="Brother 1816" pitchFamily="50" charset="0"/>
            </a:endParaRPr>
          </a:p>
          <a:p>
            <a:endParaRPr lang="fr-FR" dirty="0">
              <a:latin typeface="Brother 1816" pitchFamily="50" charset="0"/>
            </a:endParaRPr>
          </a:p>
          <a:p>
            <a:endParaRPr lang="fr-FR" dirty="0">
              <a:latin typeface="Brother 1816" pitchFamily="50" charset="0"/>
            </a:endParaRPr>
          </a:p>
          <a:p>
            <a:endParaRPr lang="fr-FR" dirty="0">
              <a:latin typeface="Brother 1816" pitchFamily="50" charset="0"/>
            </a:endParaRPr>
          </a:p>
          <a:p>
            <a:endParaRPr lang="fr-FR" dirty="0">
              <a:latin typeface="Brother 1816" pitchFamily="50" charset="0"/>
            </a:endParaRPr>
          </a:p>
          <a:p>
            <a:endParaRPr lang="fr-FR" dirty="0">
              <a:latin typeface="Brother 1816" pitchFamily="50" charset="0"/>
            </a:endParaRPr>
          </a:p>
          <a:p>
            <a:pPr marL="285750" indent="-285750">
              <a:buFont typeface="Symbol" panose="05050102010706020507" pitchFamily="18" charset="2"/>
              <a:buChar char="Þ"/>
            </a:pPr>
            <a:r>
              <a:rPr lang="fr-FR" dirty="0">
                <a:latin typeface="Brother 1816" pitchFamily="50" charset="0"/>
              </a:rPr>
              <a:t>assistance de </a:t>
            </a:r>
            <a:r>
              <a:rPr lang="fr-FR" dirty="0" err="1">
                <a:latin typeface="Brother 1816" pitchFamily="50" charset="0"/>
              </a:rPr>
              <a:t>Biblibre</a:t>
            </a:r>
            <a:r>
              <a:rPr lang="fr-FR" dirty="0">
                <a:latin typeface="Brother 1816" pitchFamily="50" charset="0"/>
              </a:rPr>
              <a:t> pour maîtriser la syntaxe</a:t>
            </a:r>
          </a:p>
        </p:txBody>
      </p:sp>
    </p:spTree>
    <p:extLst>
      <p:ext uri="{BB962C8B-B14F-4D97-AF65-F5344CB8AC3E}">
        <p14:creationId xmlns:p14="http://schemas.microsoft.com/office/powerpoint/2010/main" val="2176399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DB44070B-7179-42CF-B52A-0AE110FE4469}"/>
              </a:ext>
            </a:extLst>
          </p:cNvPr>
          <p:cNvSpPr txBox="1"/>
          <p:nvPr/>
        </p:nvSpPr>
        <p:spPr>
          <a:xfrm>
            <a:off x="435429" y="1412543"/>
            <a:ext cx="1149606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fr-FR" sz="2400" dirty="0">
                <a:latin typeface="Brother 1816" pitchFamily="50" charset="0"/>
                <a:ea typeface="+mj-ea"/>
                <a:cs typeface="+mj-cs"/>
              </a:rPr>
              <a:t>Création d’un lecteur </a:t>
            </a:r>
            <a:r>
              <a:rPr lang="fr-FR" sz="2400" dirty="0" err="1">
                <a:latin typeface="Brother 1816" pitchFamily="50" charset="0"/>
                <a:ea typeface="+mj-ea"/>
                <a:cs typeface="+mj-cs"/>
              </a:rPr>
              <a:t>Koha</a:t>
            </a:r>
            <a:r>
              <a:rPr lang="fr-FR" sz="2400" dirty="0">
                <a:latin typeface="Brother 1816" pitchFamily="50" charset="0"/>
                <a:ea typeface="+mj-ea"/>
                <a:cs typeface="+mj-cs"/>
              </a:rPr>
              <a:t> (Mr. API LECTURE ADHERENTS), avec des droits limités à la gestion des lecteurs</a:t>
            </a:r>
          </a:p>
          <a:p>
            <a:pPr marL="457200" indent="-457200">
              <a:buAutoNum type="arabicPeriod"/>
            </a:pPr>
            <a:endParaRPr lang="fr-FR" sz="2400" dirty="0">
              <a:latin typeface="Brother 1816" pitchFamily="50" charset="0"/>
              <a:ea typeface="+mj-ea"/>
              <a:cs typeface="+mj-cs"/>
            </a:endParaRPr>
          </a:p>
          <a:p>
            <a:pPr marL="457200" indent="-457200">
              <a:buAutoNum type="arabicPeriod"/>
            </a:pPr>
            <a:endParaRPr lang="fr-FR" sz="2400" dirty="0">
              <a:latin typeface="Brother 1816" pitchFamily="50" charset="0"/>
              <a:ea typeface="+mj-ea"/>
              <a:cs typeface="+mj-cs"/>
            </a:endParaRPr>
          </a:p>
          <a:p>
            <a:pPr marL="457200" indent="-457200">
              <a:buAutoNum type="arabicPeriod"/>
            </a:pPr>
            <a:endParaRPr lang="fr-FR" sz="2400" dirty="0">
              <a:latin typeface="Brother 1816" pitchFamily="50" charset="0"/>
              <a:ea typeface="+mj-ea"/>
              <a:cs typeface="+mj-cs"/>
            </a:endParaRPr>
          </a:p>
          <a:p>
            <a:pPr marL="457200" indent="-457200">
              <a:buAutoNum type="arabicPeriod"/>
            </a:pPr>
            <a:endParaRPr lang="fr-FR" sz="2400" dirty="0">
              <a:latin typeface="Brother 1816" pitchFamily="50" charset="0"/>
              <a:ea typeface="+mj-ea"/>
              <a:cs typeface="+mj-cs"/>
            </a:endParaRPr>
          </a:p>
          <a:p>
            <a:pPr marL="457200" indent="-457200">
              <a:buAutoNum type="arabicPeriod"/>
            </a:pPr>
            <a:endParaRPr lang="fr-FR" sz="2400" dirty="0">
              <a:latin typeface="Brother 1816" pitchFamily="50" charset="0"/>
              <a:ea typeface="+mj-ea"/>
              <a:cs typeface="+mj-cs"/>
            </a:endParaRPr>
          </a:p>
          <a:p>
            <a:endParaRPr lang="fr-FR" sz="2400" dirty="0">
              <a:latin typeface="Brother 1816" pitchFamily="50" charset="0"/>
              <a:ea typeface="+mj-ea"/>
              <a:cs typeface="+mj-cs"/>
            </a:endParaRPr>
          </a:p>
          <a:p>
            <a:r>
              <a:rPr lang="fr-FR" sz="2400" dirty="0">
                <a:latin typeface="Brother 1816" pitchFamily="50" charset="0"/>
                <a:ea typeface="+mj-ea"/>
                <a:cs typeface="+mj-cs"/>
              </a:rPr>
              <a:t>2. Création d’une paire de clés publique / privée (à conserver) pour ce lecteur</a:t>
            </a:r>
          </a:p>
          <a:p>
            <a:endParaRPr lang="fr-FR" sz="2400" dirty="0">
              <a:latin typeface="Brother 1816" pitchFamily="50" charset="0"/>
              <a:ea typeface="+mj-ea"/>
              <a:cs typeface="+mj-cs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80719" y="375919"/>
            <a:ext cx="119771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7EA1"/>
                </a:solidFill>
                <a:latin typeface="Apex New Medium" panose="02010600040501010103" pitchFamily="50" charset="0"/>
                <a:ea typeface="Apex New Medium" panose="02010600040501010103" pitchFamily="50" charset="0"/>
              </a:rPr>
              <a:t>Exploitation de l’API </a:t>
            </a:r>
            <a:r>
              <a:rPr lang="fr-FR" sz="4000" dirty="0" err="1">
                <a:solidFill>
                  <a:srgbClr val="007EA1"/>
                </a:solidFill>
                <a:latin typeface="Apex New Medium" panose="02010600040501010103" pitchFamily="50" charset="0"/>
                <a:ea typeface="Apex New Medium" panose="02010600040501010103" pitchFamily="50" charset="0"/>
              </a:rPr>
              <a:t>Koha</a:t>
            </a:r>
            <a:r>
              <a:rPr lang="fr-FR" sz="4000" dirty="0">
                <a:solidFill>
                  <a:srgbClr val="007EA1"/>
                </a:solidFill>
                <a:latin typeface="Apex New Medium" panose="02010600040501010103" pitchFamily="50" charset="0"/>
                <a:ea typeface="Apex New Medium" panose="02010600040501010103" pitchFamily="50" charset="0"/>
              </a:rPr>
              <a:t> : créer un lecteur dédié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624" y="2704999"/>
            <a:ext cx="10402752" cy="1448002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6791" y="5073002"/>
            <a:ext cx="2915057" cy="1295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5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DB44070B-7179-42CF-B52A-0AE110FE4469}"/>
              </a:ext>
            </a:extLst>
          </p:cNvPr>
          <p:cNvSpPr txBox="1"/>
          <p:nvPr/>
        </p:nvSpPr>
        <p:spPr>
          <a:xfrm>
            <a:off x="435429" y="1412543"/>
            <a:ext cx="11496063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Brother 1816" pitchFamily="50" charset="0"/>
                <a:ea typeface="+mj-ea"/>
                <a:cs typeface="+mj-cs"/>
              </a:rPr>
              <a:t>1. Récupération d’un « </a:t>
            </a:r>
            <a:r>
              <a:rPr lang="fr-FR" sz="2400" dirty="0" err="1">
                <a:latin typeface="Brother 1816" pitchFamily="50" charset="0"/>
                <a:ea typeface="+mj-ea"/>
                <a:cs typeface="+mj-cs"/>
              </a:rPr>
              <a:t>token</a:t>
            </a:r>
            <a:r>
              <a:rPr lang="fr-FR" sz="2400" dirty="0">
                <a:latin typeface="Brother 1816" pitchFamily="50" charset="0"/>
                <a:ea typeface="+mj-ea"/>
                <a:cs typeface="+mj-cs"/>
              </a:rPr>
              <a:t> » (authentification Oauth2)</a:t>
            </a:r>
          </a:p>
          <a:p>
            <a:endParaRPr lang="fr-FR" sz="2400" dirty="0">
              <a:latin typeface="Brother 1816" pitchFamily="50" charset="0"/>
              <a:ea typeface="+mj-ea"/>
              <a:cs typeface="+mj-cs"/>
            </a:endParaRPr>
          </a:p>
          <a:p>
            <a:endParaRPr lang="fr-FR" sz="2400" dirty="0">
              <a:latin typeface="Brother 1816" pitchFamily="50" charset="0"/>
              <a:ea typeface="+mj-ea"/>
              <a:cs typeface="+mj-cs"/>
            </a:endParaRPr>
          </a:p>
          <a:p>
            <a:r>
              <a:rPr lang="fr-FR" dirty="0" err="1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curl</a:t>
            </a:r>
            <a:r>
              <a:rPr lang="fr-FR" dirty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 -X POST "</a:t>
            </a:r>
            <a:r>
              <a:rPr lang="fr-FR" dirty="0">
                <a:solidFill>
                  <a:srgbClr val="FF0000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https://.............</a:t>
            </a:r>
            <a:r>
              <a:rPr lang="fr-FR" dirty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/api/v1/</a:t>
            </a:r>
            <a:r>
              <a:rPr lang="fr-FR" dirty="0" err="1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oauth</a:t>
            </a:r>
            <a:r>
              <a:rPr lang="fr-FR" dirty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/</a:t>
            </a:r>
            <a:r>
              <a:rPr lang="fr-FR" dirty="0" err="1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token</a:t>
            </a:r>
            <a:r>
              <a:rPr lang="fr-FR" dirty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"  -H '</a:t>
            </a:r>
            <a:r>
              <a:rPr lang="fr-FR" dirty="0" err="1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Content-Type:application</a:t>
            </a:r>
            <a:r>
              <a:rPr lang="fr-FR" dirty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/x-www-</a:t>
            </a:r>
            <a:r>
              <a:rPr lang="fr-FR" dirty="0" err="1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form</a:t>
            </a:r>
            <a:r>
              <a:rPr lang="fr-FR" dirty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-</a:t>
            </a:r>
            <a:r>
              <a:rPr lang="fr-FR" dirty="0" err="1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urlencoded</a:t>
            </a:r>
            <a:r>
              <a:rPr lang="fr-FR" dirty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' -d "</a:t>
            </a:r>
            <a:r>
              <a:rPr lang="fr-FR" dirty="0" err="1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grant_type</a:t>
            </a:r>
            <a:r>
              <a:rPr lang="fr-FR" dirty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=</a:t>
            </a:r>
            <a:r>
              <a:rPr lang="fr-FR" dirty="0" err="1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client_credentials&amp;client_id</a:t>
            </a:r>
            <a:r>
              <a:rPr lang="fr-FR" dirty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=</a:t>
            </a:r>
            <a:r>
              <a:rPr lang="fr-FR" dirty="0" err="1">
                <a:solidFill>
                  <a:srgbClr val="FF0000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CLE_PUBLIQUE</a:t>
            </a:r>
            <a:r>
              <a:rPr lang="fr-FR" dirty="0" err="1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&amp;client_secret</a:t>
            </a:r>
            <a:r>
              <a:rPr lang="fr-FR" dirty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=</a:t>
            </a:r>
            <a:r>
              <a:rPr lang="fr-FR" dirty="0">
                <a:solidFill>
                  <a:srgbClr val="FF0000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CLE_PRIVEE</a:t>
            </a:r>
            <a:r>
              <a:rPr lang="fr-FR" dirty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"</a:t>
            </a:r>
          </a:p>
          <a:p>
            <a:pPr marL="457200" indent="-457200">
              <a:buAutoNum type="arabicPeriod"/>
            </a:pPr>
            <a:endParaRPr lang="fr-FR" sz="2400" dirty="0">
              <a:latin typeface="Brother 1816" pitchFamily="50" charset="0"/>
              <a:ea typeface="+mj-ea"/>
              <a:cs typeface="+mj-cs"/>
            </a:endParaRPr>
          </a:p>
          <a:p>
            <a:endParaRPr lang="fr-FR" sz="2400" dirty="0">
              <a:latin typeface="Brother 1816" pitchFamily="50" charset="0"/>
              <a:ea typeface="+mj-ea"/>
              <a:cs typeface="+mj-cs"/>
            </a:endParaRPr>
          </a:p>
          <a:p>
            <a:r>
              <a:rPr lang="fr-FR" sz="2400" dirty="0">
                <a:latin typeface="Brother 1816" pitchFamily="50" charset="0"/>
                <a:ea typeface="+mj-ea"/>
                <a:cs typeface="+mj-cs"/>
              </a:rPr>
              <a:t>Réponse : </a:t>
            </a:r>
            <a:r>
              <a:rPr lang="fr-FR" sz="2400" dirty="0" err="1">
                <a:latin typeface="Brother 1816" pitchFamily="50" charset="0"/>
                <a:ea typeface="+mj-ea"/>
                <a:cs typeface="+mj-cs"/>
              </a:rPr>
              <a:t>token</a:t>
            </a:r>
            <a:r>
              <a:rPr lang="fr-FR" sz="2400" dirty="0">
                <a:latin typeface="Brother 1816" pitchFamily="50" charset="0"/>
                <a:ea typeface="+mj-ea"/>
                <a:cs typeface="+mj-cs"/>
              </a:rPr>
              <a:t> valable 1h</a:t>
            </a:r>
          </a:p>
          <a:p>
            <a:r>
              <a:rPr lang="fr-FR" sz="2000" dirty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{"access_token":"</a:t>
            </a:r>
            <a:r>
              <a:rPr lang="fr-FR" sz="2000" dirty="0">
                <a:solidFill>
                  <a:srgbClr val="FF0000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MTcwNjUxNDU0NS0yMDYzOTktMC4xNzcxNDQyMzc0MTgzMTEtbm56aEh0c1BCTno3ck45ZHN3ektWV29QaHRvRlhE</a:t>
            </a:r>
            <a:r>
              <a:rPr lang="fr-FR" sz="2000" dirty="0"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","expires_in":3600,"token_type":"Bearer"}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680720" y="375919"/>
            <a:ext cx="10627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7EA1"/>
                </a:solidFill>
                <a:latin typeface="Apex New Medium" panose="02010600040501010103" pitchFamily="50" charset="0"/>
                <a:ea typeface="Apex New Medium" panose="02010600040501010103" pitchFamily="50" charset="0"/>
              </a:rPr>
              <a:t>Exploitation de l’API </a:t>
            </a:r>
            <a:r>
              <a:rPr lang="fr-FR" sz="4000" dirty="0" err="1">
                <a:solidFill>
                  <a:srgbClr val="007EA1"/>
                </a:solidFill>
                <a:latin typeface="Apex New Medium" panose="02010600040501010103" pitchFamily="50" charset="0"/>
                <a:ea typeface="Apex New Medium" panose="02010600040501010103" pitchFamily="50" charset="0"/>
              </a:rPr>
              <a:t>Koha</a:t>
            </a:r>
            <a:r>
              <a:rPr lang="fr-FR" sz="4000" dirty="0">
                <a:solidFill>
                  <a:srgbClr val="007EA1"/>
                </a:solidFill>
                <a:latin typeface="Apex New Medium" panose="02010600040501010103" pitchFamily="50" charset="0"/>
                <a:ea typeface="Apex New Medium" panose="02010600040501010103" pitchFamily="50" charset="0"/>
              </a:rPr>
              <a:t> : requêtes</a:t>
            </a:r>
          </a:p>
        </p:txBody>
      </p:sp>
      <p:cxnSp>
        <p:nvCxnSpPr>
          <p:cNvPr id="7" name="Connecteur droit avec flèche 6"/>
          <p:cNvCxnSpPr/>
          <p:nvPr/>
        </p:nvCxnSpPr>
        <p:spPr>
          <a:xfrm flipV="1">
            <a:off x="3879669" y="2312126"/>
            <a:ext cx="927462" cy="3004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4233982" y="1942794"/>
            <a:ext cx="17604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latin typeface="Brother 1816" pitchFamily="50" charset="0"/>
              </a:rPr>
              <a:t>URL de l’OPAC</a:t>
            </a:r>
            <a:endParaRPr lang="fr-FR" dirty="0"/>
          </a:p>
        </p:txBody>
      </p:sp>
      <p:cxnSp>
        <p:nvCxnSpPr>
          <p:cNvPr id="9" name="Connecteur droit avec flèche 8"/>
          <p:cNvCxnSpPr/>
          <p:nvPr/>
        </p:nvCxnSpPr>
        <p:spPr>
          <a:xfrm>
            <a:off x="6775269" y="3365863"/>
            <a:ext cx="775062" cy="3418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flipH="1">
            <a:off x="7732404" y="3365863"/>
            <a:ext cx="2312933" cy="3418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6852195" y="3707734"/>
            <a:ext cx="23503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latin typeface="Brother 1816" pitchFamily="50" charset="0"/>
              </a:rPr>
              <a:t>Clés du lecteur API2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78494153"/>
      </p:ext>
    </p:extLst>
  </p:cSld>
  <p:clrMapOvr>
    <a:masterClrMapping/>
  </p:clrMapOvr>
</p:sld>
</file>

<file path=ppt/theme/theme1.xml><?xml version="1.0" encoding="utf-8"?>
<a:theme xmlns:a="http://schemas.openxmlformats.org/drawingml/2006/main" name="UCA blanc fleu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nalisé 1">
      <a:majorFont>
        <a:latin typeface="Apex New Medium"/>
        <a:ea typeface=""/>
        <a:cs typeface=""/>
      </a:majorFont>
      <a:minorFont>
        <a:latin typeface="Apex New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UCA blanc sans fleu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694</TotalTime>
  <Words>892</Words>
  <Application>Microsoft Office PowerPoint</Application>
  <PresentationFormat>Grand écran</PresentationFormat>
  <Paragraphs>143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13</vt:i4>
      </vt:variant>
    </vt:vector>
  </HeadingPairs>
  <TitlesOfParts>
    <vt:vector size="24" baseType="lpstr">
      <vt:lpstr>Apex New Bold</vt:lpstr>
      <vt:lpstr>Apex New Book</vt:lpstr>
      <vt:lpstr>Apex New Medium</vt:lpstr>
      <vt:lpstr>Arial</vt:lpstr>
      <vt:lpstr>Brother 1816</vt:lpstr>
      <vt:lpstr>Calibri</vt:lpstr>
      <vt:lpstr>Courier New</vt:lpstr>
      <vt:lpstr>Symbol</vt:lpstr>
      <vt:lpstr>Wingdings</vt:lpstr>
      <vt:lpstr>UCA blanc fleur</vt:lpstr>
      <vt:lpstr>UCA blanc sans fleur</vt:lpstr>
      <vt:lpstr>Gestion des inscriptions de lecteurs extérieurs au SCD d’UniCA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Olga Jeannaud</dc:creator>
  <cp:lastModifiedBy>Mathieu Saby</cp:lastModifiedBy>
  <cp:revision>79</cp:revision>
  <cp:lastPrinted>2023-05-30T14:13:28Z</cp:lastPrinted>
  <dcterms:created xsi:type="dcterms:W3CDTF">2021-01-26T09:17:02Z</dcterms:created>
  <dcterms:modified xsi:type="dcterms:W3CDTF">2024-01-30T14:57:39Z</dcterms:modified>
</cp:coreProperties>
</file>