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5" r:id="rId9"/>
    <p:sldId id="277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4" r:id="rId18"/>
    <p:sldId id="275" r:id="rId19"/>
    <p:sldId id="276" r:id="rId20"/>
    <p:sldId id="278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D2A3-E4BA-4793-A6EC-AA9A635C166C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30AA-7A9E-48D8-9652-7628DC24B9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89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D2A3-E4BA-4793-A6EC-AA9A635C166C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30AA-7A9E-48D8-9652-7628DC24B9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0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D2A3-E4BA-4793-A6EC-AA9A635C166C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30AA-7A9E-48D8-9652-7628DC24B9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63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D2A3-E4BA-4793-A6EC-AA9A635C166C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30AA-7A9E-48D8-9652-7628DC24B9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206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D2A3-E4BA-4793-A6EC-AA9A635C166C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30AA-7A9E-48D8-9652-7628DC24B9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154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D2A3-E4BA-4793-A6EC-AA9A635C166C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30AA-7A9E-48D8-9652-7628DC24B9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291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D2A3-E4BA-4793-A6EC-AA9A635C166C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30AA-7A9E-48D8-9652-7628DC24B9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1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D2A3-E4BA-4793-A6EC-AA9A635C166C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30AA-7A9E-48D8-9652-7628DC24B9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15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D2A3-E4BA-4793-A6EC-AA9A635C166C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30AA-7A9E-48D8-9652-7628DC24B9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89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D2A3-E4BA-4793-A6EC-AA9A635C166C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30AA-7A9E-48D8-9652-7628DC24B9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783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D2A3-E4BA-4793-A6EC-AA9A635C166C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30AA-7A9E-48D8-9652-7628DC24B9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19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6D2A3-E4BA-4793-A6EC-AA9A635C166C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230AA-7A9E-48D8-9652-7628DC24B9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6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epository.ub.edu.bi/home" TargetMode="External"/><Relationship Id="rId2" Type="http://schemas.openxmlformats.org/officeDocument/2006/relationships/hyperlink" Target="http://www.ub.edu.bi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rousse.fr/dictionnaires/francais/informatiser/4300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rousse.fr/dictionnaires/francais/informatique/4299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3338" y="92764"/>
            <a:ext cx="10840279" cy="5698436"/>
          </a:xfrm>
        </p:spPr>
        <p:txBody>
          <a:bodyPr>
            <a:normAutofit/>
          </a:bodyPr>
          <a:lstStyle/>
          <a:p>
            <a:r>
              <a:rPr lang="fr-FR" b="1" dirty="0" smtClean="0"/>
              <a:t>«</a:t>
            </a:r>
            <a:r>
              <a:rPr lang="fr-FR" b="1" dirty="0"/>
              <a:t> </a:t>
            </a:r>
            <a:r>
              <a:rPr lang="fr-FR" sz="5300" b="1" dirty="0"/>
              <a:t>Le Logiciel </a:t>
            </a:r>
            <a:r>
              <a:rPr lang="fr-FR" sz="5300" b="1" dirty="0" err="1"/>
              <a:t>Koha</a:t>
            </a:r>
            <a:r>
              <a:rPr lang="fr-FR" sz="5300" b="1" dirty="0"/>
              <a:t> au service de la création d’une bibliothèque numérique </a:t>
            </a:r>
            <a:r>
              <a:rPr lang="fr-FR" sz="5300" b="1" dirty="0" smtClean="0"/>
              <a:t>» : expérience des bibliothèques de l’Université du Burundi</a:t>
            </a:r>
            <a:r>
              <a:rPr lang="fr-FR" sz="5300" dirty="0"/>
              <a:t/>
            </a:r>
            <a:br>
              <a:rPr lang="fr-FR" sz="5300" dirty="0"/>
            </a:br>
            <a:r>
              <a:rPr lang="fr-FR" b="1" dirty="0"/>
              <a:t> 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79443" y="4200939"/>
            <a:ext cx="10204174" cy="2266122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/>
              <a:t>Par </a:t>
            </a:r>
          </a:p>
          <a:p>
            <a:endParaRPr lang="fr-FR" b="1" dirty="0"/>
          </a:p>
          <a:p>
            <a:r>
              <a:rPr lang="fr-FR" b="1" dirty="0" smtClean="0"/>
              <a:t>Béatrice BARANKEBA</a:t>
            </a:r>
          </a:p>
          <a:p>
            <a:r>
              <a:rPr lang="fr-FR" b="1" dirty="0" smtClean="0"/>
              <a:t>Bibliothécaire-Documentaliste/Enseignante à l’UB</a:t>
            </a:r>
            <a:endParaRPr lang="fr-FR" b="1" dirty="0" smtClean="0"/>
          </a:p>
          <a:p>
            <a:r>
              <a:rPr lang="fr-FR" dirty="0" smtClean="0"/>
              <a:t>Doctorant en Sciences de l’Information Documentaire</a:t>
            </a:r>
          </a:p>
          <a:p>
            <a:r>
              <a:rPr lang="fr-FR" dirty="0" smtClean="0"/>
              <a:t>UNIVERSITE DU BURUNDI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966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II. Gestion des documents dans les bibliothèques de l’U.B. avant l’utilisation du logiciel </a:t>
            </a:r>
            <a:r>
              <a:rPr lang="fr-FR" b="1" dirty="0" err="1" smtClean="0"/>
              <a:t>Koha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Opérations de la chaîne documentaire faites, manuellement : catalogage, indexation, </a:t>
            </a:r>
            <a:r>
              <a:rPr lang="fr-FR" dirty="0" smtClean="0"/>
              <a:t>cotation, </a:t>
            </a:r>
            <a:r>
              <a:rPr lang="fr-FR" dirty="0" err="1" smtClean="0"/>
              <a:t>etc</a:t>
            </a:r>
            <a:r>
              <a:rPr lang="fr-FR" dirty="0" smtClean="0"/>
              <a:t>, ;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Outils de recherche réalisés, manuellement : les catalogues, les répertoires, les inventaires, les bibliographies, etc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0651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III. Gestion des documents dans les bibliothèques de l’U.B. avec l’utilisation du Logiciel </a:t>
            </a:r>
            <a:r>
              <a:rPr lang="fr-FR" b="1" dirty="0" err="1" smtClean="0"/>
              <a:t>Koha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Création d’un catalogue en ligne collectif à toutes les bibliothèques de l’U.B., sous le logiciel </a:t>
            </a:r>
            <a:r>
              <a:rPr lang="fr-FR" dirty="0" err="1" smtClean="0"/>
              <a:t>Koha</a:t>
            </a:r>
            <a:r>
              <a:rPr lang="fr-FR" dirty="0" smtClean="0"/>
              <a:t>, de Format Marc 21 : accessible sous :</a:t>
            </a:r>
            <a:endParaRPr lang="fr-FR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10.10.0.110/ 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/>
              <a:t>c</a:t>
            </a:r>
            <a:r>
              <a:rPr lang="fr-FR" b="1" dirty="0" smtClean="0"/>
              <a:t>atalogue.ub.edu.bi/ 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en passant par le site de l’UB : </a:t>
            </a:r>
            <a:r>
              <a:rPr lang="fr-FR" dirty="0" smtClean="0">
                <a:hlinkClick r:id="rId2"/>
              </a:rPr>
              <a:t>http://www.ub.edu.bi/</a:t>
            </a:r>
            <a:r>
              <a:rPr lang="fr-FR" dirty="0" smtClean="0"/>
              <a:t>, et en cliquant sur le lien intitulé : « </a:t>
            </a:r>
            <a:r>
              <a:rPr lang="fr-FR" b="1" dirty="0" smtClean="0"/>
              <a:t>Le catalogue de la bibliothèque</a:t>
            </a:r>
            <a:r>
              <a:rPr lang="fr-FR" dirty="0" smtClean="0"/>
              <a:t> »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Numérisation des mémoires et thèses disponibles dans les bibliothèques de l’Université du Burundi : travail en </a:t>
            </a:r>
            <a:r>
              <a:rPr lang="fr-FR" dirty="0" smtClean="0"/>
              <a:t>cours, documents </a:t>
            </a:r>
            <a:r>
              <a:rPr lang="fr-FR" smtClean="0"/>
              <a:t>accessibles sous : </a:t>
            </a:r>
            <a:r>
              <a:rPr lang="fr-FR" b="1">
                <a:hlinkClick r:id="rId3"/>
              </a:rPr>
              <a:t>https</a:t>
            </a:r>
            <a:r>
              <a:rPr lang="fr-FR" b="1">
                <a:hlinkClick r:id="rId3"/>
              </a:rPr>
              <a:t>://</a:t>
            </a:r>
            <a:r>
              <a:rPr lang="fr-FR" b="1" smtClean="0">
                <a:hlinkClick r:id="rId3"/>
              </a:rPr>
              <a:t>repository.ub.edu.bi/home</a:t>
            </a:r>
            <a:endParaRPr lang="fr-FR" b="1" smtClean="0"/>
          </a:p>
          <a:p>
            <a:pPr>
              <a:buFont typeface="Wingdings" panose="05000000000000000000" pitchFamily="2" charset="2"/>
              <a:buChar char="v"/>
            </a:pPr>
            <a:endParaRPr lang="fr-FR"/>
          </a:p>
          <a:p>
            <a:pP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Font typeface="Wingdings" panose="05000000000000000000" pitchFamily="2" charset="2"/>
              <a:buChar char="v"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0993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/>
              <a:t>IV. Propositions ou Perspectives d’avenir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Recrutement d’un personnel suffisant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Numérisation </a:t>
            </a:r>
            <a:r>
              <a:rPr lang="fr-FR" dirty="0"/>
              <a:t>des autres types de documents à l’Université du </a:t>
            </a:r>
            <a:r>
              <a:rPr lang="fr-FR" dirty="0" smtClean="0"/>
              <a:t>Burundi : les archives administratives, par exemple 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Mise sur pied des textes de lois sur la gestion de quelques types de documents ;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1427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CONCLUSION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Le logiciel </a:t>
            </a:r>
            <a:r>
              <a:rPr lang="fr-FR" dirty="0" err="1" smtClean="0"/>
              <a:t>Koha</a:t>
            </a:r>
            <a:r>
              <a:rPr lang="fr-FR" dirty="0" smtClean="0"/>
              <a:t> présente une importance capitale dans la création des outils de recherche documentaire, voire la création des bibliothèques numériques.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9544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BIBLIOGRAPHIE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Guide de l’encodeur/Béatrice BARANKEBA et d’autres collaborateurs</a:t>
            </a:r>
          </a:p>
          <a:p>
            <a:r>
              <a:rPr lang="fr-FR" dirty="0" smtClean="0"/>
              <a:t>Cours de recherche documentaire informatisée/Béatrice BARANKEBA. – Bujumbura : Université du Burundi, ISCO, Département de </a:t>
            </a:r>
            <a:r>
              <a:rPr lang="fr-FR" dirty="0" smtClean="0"/>
              <a:t>Bibliothéconomie, A/A 2023-2024 ;</a:t>
            </a:r>
          </a:p>
          <a:p>
            <a:r>
              <a:rPr lang="fr-FR" dirty="0" smtClean="0"/>
              <a:t>Cours de Préservation et Conservation des documents/Béatrice </a:t>
            </a:r>
            <a:r>
              <a:rPr lang="fr-FR" dirty="0"/>
              <a:t>BARANKEBA. – Bujumbura : Université du Burundi, ISCO, Département de Bibliothéconomie, A/A 2023-2024 </a:t>
            </a:r>
            <a:r>
              <a:rPr lang="fr-FR" dirty="0" smtClean="0"/>
              <a:t>;</a:t>
            </a:r>
          </a:p>
          <a:p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www.larousse.fr/dictionnaires/francais/informatiser/43001</a:t>
            </a:r>
            <a:r>
              <a:rPr lang="fr-FR" dirty="0" smtClean="0"/>
              <a:t>, consulté le 17/06/2024, à 13h40 minutes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6074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ANNEXES</a:t>
            </a:r>
            <a:br>
              <a:rPr lang="fr-FR" b="1" dirty="0" smtClean="0"/>
            </a:br>
            <a:r>
              <a:rPr lang="fr-FR" b="1" dirty="0" smtClean="0"/>
              <a:t>ANNEXE </a:t>
            </a:r>
            <a:r>
              <a:rPr lang="fr-FR" b="1" dirty="0" smtClean="0"/>
              <a:t>1 : Page d’accueil de </a:t>
            </a:r>
            <a:r>
              <a:rPr lang="fr-FR" b="1" dirty="0" err="1" smtClean="0"/>
              <a:t>Koha</a:t>
            </a:r>
            <a:endParaRPr lang="fr-FR" b="1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545818"/>
            <a:ext cx="10515600" cy="291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123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ANNEXE 2 : Champs de </a:t>
            </a:r>
            <a:r>
              <a:rPr lang="fr-FR" b="1" dirty="0" err="1" smtClean="0"/>
              <a:t>Koha</a:t>
            </a:r>
            <a:endParaRPr lang="fr-FR" b="1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5181" y="1825625"/>
            <a:ext cx="904163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252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Annexe 3 : Vue normal de </a:t>
            </a:r>
            <a:r>
              <a:rPr lang="fr-FR" b="1" dirty="0" err="1" smtClean="0"/>
              <a:t>Koha</a:t>
            </a:r>
            <a:endParaRPr lang="fr-FR" b="1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7747" y="1825625"/>
            <a:ext cx="953650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743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Annexe 4 : Vue Marc</a:t>
            </a:r>
            <a:endParaRPr lang="fr-FR" b="1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3219" y="1825625"/>
            <a:ext cx="1016556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474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Annexe 5 : Vue ISBD</a:t>
            </a:r>
            <a:endParaRPr lang="fr-FR" b="1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25234"/>
            <a:ext cx="10515600" cy="395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73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Sigles et Abréviations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ISCO : Institut Supérieur de Commerce 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TIC </a:t>
            </a:r>
            <a:r>
              <a:rPr lang="fr-FR" dirty="0" smtClean="0"/>
              <a:t>: Technologies de l’Information et de la </a:t>
            </a:r>
            <a:r>
              <a:rPr lang="fr-FR" dirty="0" smtClean="0"/>
              <a:t>Communication ;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U.B. : Université du </a:t>
            </a:r>
            <a:r>
              <a:rPr lang="fr-FR" dirty="0" smtClean="0"/>
              <a:t>Burundi.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7520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			</a:t>
            </a:r>
            <a:r>
              <a:rPr lang="fr-FR" b="1" dirty="0" smtClean="0"/>
              <a:t>	FIN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			</a:t>
            </a:r>
            <a:r>
              <a:rPr lang="fr-FR" b="1" dirty="0" smtClean="0"/>
              <a:t>MERCI POUR VOTRE AIMABLE ECOUTE!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118510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I. INTRODUCTION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L’Université du Burundi est une institution d’enseignement public au Burundi. Elle dispose, en son sein, différents services dont celui des </a:t>
            </a:r>
            <a:r>
              <a:rPr lang="fr-FR" dirty="0" smtClean="0"/>
              <a:t>bibliothèques (La Bibliothèque Centrale et les bibliothèques de Facultés et d’Instituts). </a:t>
            </a:r>
            <a:r>
              <a:rPr lang="fr-FR" dirty="0"/>
              <a:t>Celles-ci sont gérées en étroite collaboration, </a:t>
            </a:r>
            <a:r>
              <a:rPr lang="fr-FR" dirty="0" smtClean="0"/>
              <a:t>autour de la Bibliothèque Centrale et avec, à la tête un Bibliothécaire en Chef. </a:t>
            </a:r>
            <a:r>
              <a:rPr lang="fr-FR" dirty="0" smtClean="0"/>
              <a:t>Ces bibliothèques disposent de pas mal de documents.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Ces derniers nécessitent un traitement physique et intellectuel, avant d’être mis à la disposition des usagers de différents types.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L’organisation et la gestion de ces documents ont été manuelles, pendant longtemps. Actuellement, ces derniers sont en cours d’automatisation. 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Nous allons toucher, ici, l’expérience des bibliothèques de l’Université du Burundi, dans la création des bibliothèques numériques.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7438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Contexte et Justification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Production croissante des documents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F</a:t>
            </a:r>
            <a:r>
              <a:rPr lang="fr-FR" dirty="0" smtClean="0"/>
              <a:t>acteurs </a:t>
            </a:r>
            <a:r>
              <a:rPr lang="fr-FR" dirty="0" smtClean="0"/>
              <a:t>de dégradation de ces documents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Nombre croissant d’usagers fréquentant les bibliothèques de l’UB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Evolution croissante des TIC : besoin d’adapter l’organisation et la gestion de ces bibliothèques, en fonction des TIC : numérisation de ces documents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950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Problématique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Problème lié à la culture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Manque de connexion ou connexion insuffisante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Coupure de courant pendant les activités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Manque de personnel qualifié suffisant pour assurer la numérisation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7902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Objectif général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L’objectif global de notre recherche repose sur la Création d’une bibliothèque numérique à l’aide d’un logiciel dénommé « </a:t>
            </a:r>
            <a:r>
              <a:rPr lang="fr-FR" dirty="0" err="1" smtClean="0"/>
              <a:t>Koha</a:t>
            </a:r>
            <a:r>
              <a:rPr lang="fr-FR" dirty="0" smtClean="0"/>
              <a:t>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7790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Objectifs spécifiques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Choix d’un logiciel et précision de son format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Sélection des numériseurs et matériel adéquats pour la </a:t>
            </a:r>
            <a:r>
              <a:rPr lang="fr-FR" dirty="0" smtClean="0"/>
              <a:t>numérisation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Former le personnel qui va s’occuper de la numérisation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Sélection des documents à numériser : préciser leur type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Traitement des documents à numériser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Numérisation proprement </a:t>
            </a:r>
            <a:r>
              <a:rPr lang="fr-FR" dirty="0" smtClean="0"/>
              <a:t>dite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Création des outils de recherche documentaire modernes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Création d’une bibliothèque numérique sur base du logiciel </a:t>
            </a:r>
            <a:r>
              <a:rPr lang="fr-FR" dirty="0" err="1" smtClean="0"/>
              <a:t>Koha</a:t>
            </a:r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739753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Résultats attendus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Une fois la bibliothèque est numérique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Les opérations de la chaîne documentaire, longtemps, faites, manuellement, sont automatisées 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Les outils de recherche documentaire, créés, électroniquement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Le prêt est automatisé 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La recherche documentaire est facilitée 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Le gain du temps dans toutes les </a:t>
            </a:r>
            <a:r>
              <a:rPr lang="fr-FR" dirty="0" smtClean="0"/>
              <a:t>opérations.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0102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I. Elucidation de quelques concepts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/>
              <a:t>Chaîne </a:t>
            </a:r>
            <a:r>
              <a:rPr lang="fr-FR" b="1" dirty="0"/>
              <a:t>documentaire </a:t>
            </a:r>
            <a:r>
              <a:rPr lang="fr-FR" dirty="0"/>
              <a:t>: ensemble des opérations successives de sélection/collecte, de traitement, de mise en mémoire et de stockage, et de diffusion de documents et d'informations</a:t>
            </a:r>
            <a:r>
              <a:rPr lang="fr-FR" dirty="0" smtClean="0"/>
              <a:t>.</a:t>
            </a:r>
          </a:p>
          <a:p>
            <a:r>
              <a:rPr lang="fr-FR" b="1" dirty="0" smtClean="0"/>
              <a:t>Encodage </a:t>
            </a:r>
            <a:r>
              <a:rPr lang="fr-FR" dirty="0" smtClean="0"/>
              <a:t> : fait </a:t>
            </a:r>
            <a:r>
              <a:rPr lang="fr-FR" dirty="0"/>
              <a:t>référence au processus de conversion d'informations ou de données dans un format particulier, et ce, à diverses fins. </a:t>
            </a:r>
            <a:r>
              <a:rPr lang="fr-FR" dirty="0" smtClean="0"/>
              <a:t>Dans le domaine des sciences de l’information documentaire : c’est le catalogage en ligne des documents,</a:t>
            </a:r>
          </a:p>
          <a:p>
            <a:r>
              <a:rPr lang="fr-FR" b="1" dirty="0" err="1" smtClean="0"/>
              <a:t>Informarisation</a:t>
            </a:r>
            <a:r>
              <a:rPr lang="fr-FR" b="1" dirty="0" smtClean="0"/>
              <a:t> : informatiser, c’est do</a:t>
            </a:r>
            <a:r>
              <a:rPr lang="fr-FR" dirty="0" smtClean="0"/>
              <a:t>ter </a:t>
            </a:r>
            <a:r>
              <a:rPr lang="fr-FR" dirty="0"/>
              <a:t>un service, un organisme de moyens informatiques, en assurer la gestion par des moyens </a:t>
            </a:r>
            <a:r>
              <a:rPr lang="fr-FR" dirty="0" smtClean="0"/>
              <a:t>informatiques. C’est le fait d’assurer </a:t>
            </a:r>
            <a:r>
              <a:rPr lang="fr-FR" dirty="0"/>
              <a:t>un service, résoudre un problème par </a:t>
            </a:r>
            <a:r>
              <a:rPr lang="fr-FR" dirty="0" smtClean="0"/>
              <a:t>l</a:t>
            </a:r>
            <a:r>
              <a:rPr lang="fr-FR" dirty="0" smtClean="0">
                <a:hlinkClick r:id="rId2"/>
              </a:rPr>
              <a:t>‘</a:t>
            </a:r>
            <a:r>
              <a:rPr lang="fr-FR" dirty="0" smtClean="0"/>
              <a:t>informatique.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60809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709</Words>
  <Application>Microsoft Office PowerPoint</Application>
  <PresentationFormat>Grand écran</PresentationFormat>
  <Paragraphs>84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Thème Office</vt:lpstr>
      <vt:lpstr>« Le Logiciel Koha au service de la création d’une bibliothèque numérique » : expérience des bibliothèques de l’Université du Burundi   </vt:lpstr>
      <vt:lpstr>Sigles et Abréviations</vt:lpstr>
      <vt:lpstr>I. INTRODUCTION</vt:lpstr>
      <vt:lpstr>Contexte et Justification</vt:lpstr>
      <vt:lpstr>Problématique</vt:lpstr>
      <vt:lpstr>Objectif général</vt:lpstr>
      <vt:lpstr>Objectifs spécifiques</vt:lpstr>
      <vt:lpstr>Résultats attendus</vt:lpstr>
      <vt:lpstr>I. Elucidation de quelques concepts</vt:lpstr>
      <vt:lpstr>II. Gestion des documents dans les bibliothèques de l’U.B. avant l’utilisation du logiciel Koha</vt:lpstr>
      <vt:lpstr>III. Gestion des documents dans les bibliothèques de l’U.B. avec l’utilisation du Logiciel Koha</vt:lpstr>
      <vt:lpstr>IV. Propositions ou Perspectives d’avenir</vt:lpstr>
      <vt:lpstr>CONCLUSION</vt:lpstr>
      <vt:lpstr>BIBLIOGRAPHIE</vt:lpstr>
      <vt:lpstr>ANNEXES ANNEXE 1 : Page d’accueil de Koha</vt:lpstr>
      <vt:lpstr>ANNEXE 2 : Champs de Koha</vt:lpstr>
      <vt:lpstr>Annexe 3 : Vue normal de Koha</vt:lpstr>
      <vt:lpstr>Annexe 4 : Vue Marc</vt:lpstr>
      <vt:lpstr>Annexe 5 : Vue ISBD</vt:lpstr>
      <vt:lpstr>     FIN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 : « Le Logiciel Koha au service de la création d’une bibliothèque numérique »   </dc:title>
  <dc:creator>HP</dc:creator>
  <cp:lastModifiedBy>HP</cp:lastModifiedBy>
  <cp:revision>90</cp:revision>
  <dcterms:created xsi:type="dcterms:W3CDTF">2024-06-16T12:36:25Z</dcterms:created>
  <dcterms:modified xsi:type="dcterms:W3CDTF">2024-06-17T11:56:40Z</dcterms:modified>
</cp:coreProperties>
</file>