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25" r:id="rId3"/>
    <p:sldId id="326" r:id="rId4"/>
    <p:sldId id="324" r:id="rId5"/>
    <p:sldId id="320" r:id="rId6"/>
    <p:sldId id="321" r:id="rId7"/>
    <p:sldId id="327" r:id="rId8"/>
    <p:sldId id="322" r:id="rId9"/>
    <p:sldId id="329" r:id="rId10"/>
    <p:sldId id="337" r:id="rId11"/>
    <p:sldId id="330" r:id="rId12"/>
    <p:sldId id="331" r:id="rId13"/>
    <p:sldId id="332" r:id="rId14"/>
    <p:sldId id="333" r:id="rId15"/>
    <p:sldId id="335" r:id="rId16"/>
    <p:sldId id="334" r:id="rId17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CD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69652" autoAdjust="0"/>
  </p:normalViewPr>
  <p:slideViewPr>
    <p:cSldViewPr snapToGrid="0">
      <p:cViewPr varScale="1">
        <p:scale>
          <a:sx n="60" d="100"/>
          <a:sy n="60" d="100"/>
        </p:scale>
        <p:origin x="142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88B4B-166F-49F7-9A15-0779D046C8C2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D2126-A250-42C5-83B5-4F845800C6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59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2126-A250-42C5-83B5-4F845800C6B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230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2126-A250-42C5-83B5-4F845800C6B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380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2126-A250-42C5-83B5-4F845800C6B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431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2126-A250-42C5-83B5-4F845800C6B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26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2126-A250-42C5-83B5-4F845800C6B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905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2126-A250-42C5-83B5-4F845800C6B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267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2126-A250-42C5-83B5-4F845800C6B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572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2126-A250-42C5-83B5-4F845800C6B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38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2126-A250-42C5-83B5-4F845800C6B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3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2126-A250-42C5-83B5-4F845800C6B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15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2126-A250-42C5-83B5-4F845800C6B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97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2126-A250-42C5-83B5-4F845800C6B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47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2126-A250-42C5-83B5-4F845800C6B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20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2126-A250-42C5-83B5-4F845800C6B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0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2126-A250-42C5-83B5-4F845800C6B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542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2126-A250-42C5-83B5-4F845800C6B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85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820E-5324-4D1A-AE2B-072CB42B62FF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4FA4-00B2-4189-8A36-03DCBB3AC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0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820E-5324-4D1A-AE2B-072CB42B62FF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4FA4-00B2-4189-8A36-03DCBB3AC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55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820E-5324-4D1A-AE2B-072CB42B62FF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4FA4-00B2-4189-8A36-03DCBB3AC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76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820E-5324-4D1A-AE2B-072CB42B62FF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4FA4-00B2-4189-8A36-03DCBB3AC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89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820E-5324-4D1A-AE2B-072CB42B62FF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4FA4-00B2-4189-8A36-03DCBB3AC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11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820E-5324-4D1A-AE2B-072CB42B62FF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4FA4-00B2-4189-8A36-03DCBB3AC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6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820E-5324-4D1A-AE2B-072CB42B62FF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4FA4-00B2-4189-8A36-03DCBB3AC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07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820E-5324-4D1A-AE2B-072CB42B62FF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4FA4-00B2-4189-8A36-03DCBB3AC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24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820E-5324-4D1A-AE2B-072CB42B62FF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4FA4-00B2-4189-8A36-03DCBB3AC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69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820E-5324-4D1A-AE2B-072CB42B62FF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4FA4-00B2-4189-8A36-03DCBB3AC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00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820E-5324-4D1A-AE2B-072CB42B62FF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4FA4-00B2-4189-8A36-03DCBB3AC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95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7820E-5324-4D1A-AE2B-072CB42B62FF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4FA4-00B2-4189-8A36-03DCBB3AC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6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libro.com/knowledge-base/ajouter-un-avis-au-formulaire-de-demande-darticl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inlibro.com/knowledge-base/changer-le-texte-explicatif-pour-les-suggestions-dans-lopac/" TargetMode="External"/><Relationship Id="rId4" Type="http://schemas.openxmlformats.org/officeDocument/2006/relationships/hyperlink" Target="https://inlibro.com/knowledge-base/permettre-aux-utilisateurs-de-signaler-des-problemes-de-catalogage-a-lopa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kpro.tamil.fr/cgi-bin/koha/tools/additional-contents.pl?category=html_customizations" TargetMode="External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kopac.tamil.f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pro.tamil.fr/cgi-bin/koha/tools/additional-contents.pl?category=html_customization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hyperlink" Target="https://kopac.tamil.fr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kpro.tamil.fr/cgi-bin/koha/tools/additional-contents.pl?category=html_customizations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29.png"/><Relationship Id="rId4" Type="http://schemas.openxmlformats.org/officeDocument/2006/relationships/hyperlink" Target="https://kopac.tamil.fr/" TargetMode="Externa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VuYQOdnykc&amp;t=4047s" TargetMode="External"/><Relationship Id="rId3" Type="http://schemas.openxmlformats.org/officeDocument/2006/relationships/hyperlink" Target="https://koha-community.org/manual/latest/fr/html/tools.html#html-customizations" TargetMode="External"/><Relationship Id="rId7" Type="http://schemas.openxmlformats.org/officeDocument/2006/relationships/hyperlink" Target="https://inlibro.com/knowledge-base/ajouter-une-page-a-lopac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libro.com/knowledge-base/ajouter-du-contenu-personnalise-a-lopac/" TargetMode="External"/><Relationship Id="rId5" Type="http://schemas.openxmlformats.org/officeDocument/2006/relationships/hyperlink" Target="https://koha-community.org/manual/latest/fr/html/tools.html#quote-editor" TargetMode="External"/><Relationship Id="rId10" Type="http://schemas.openxmlformats.org/officeDocument/2006/relationships/hyperlink" Target="https://koha-fr.org/kohala/wp-content/uploads/2018/11/Notes-personnalisation-opac-Sylvain.pdf" TargetMode="External"/><Relationship Id="rId4" Type="http://schemas.openxmlformats.org/officeDocument/2006/relationships/hyperlink" Target="https://koha-community.org/manual/latest/fr/html/tools.html#news" TargetMode="External"/><Relationship Id="rId9" Type="http://schemas.openxmlformats.org/officeDocument/2006/relationships/hyperlink" Target="https://koha-fr.org/kohala/wp-content/uploads/2017/10/symposium_koha_2013_customization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0.wp.com/mamanfloutch.com/wp-content/uploads/2016/05/giphy.gif?resize=465,262&amp;ssl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-v2311-koha.demo.biblibre.eu/cgi-bin/koha/tools/additional-contents.pl?category=news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8622" y="277327"/>
            <a:ext cx="8555040" cy="11938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Personnalisations HTML</a:t>
            </a:r>
            <a:endParaRPr lang="fr-FR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9580" y="3428728"/>
            <a:ext cx="9144000" cy="481012"/>
          </a:xfrm>
        </p:spPr>
        <p:txBody>
          <a:bodyPr>
            <a:noAutofit/>
          </a:bodyPr>
          <a:lstStyle/>
          <a:p>
            <a:r>
              <a:rPr lang="fr-FR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Symposium </a:t>
            </a:r>
            <a:r>
              <a:rPr lang="fr-FR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Koha</a:t>
            </a:r>
            <a:r>
              <a:rPr lang="fr-FR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– juin 2024 –MMSH</a:t>
            </a:r>
          </a:p>
          <a:p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Aurélie Bérut,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Enssib</a:t>
            </a:r>
            <a:endParaRPr lang="fr-FR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fr-F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6" y="1563185"/>
            <a:ext cx="5660780" cy="16327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39" y="4317021"/>
            <a:ext cx="12509439" cy="25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6552" y="-100571"/>
            <a:ext cx="10515600" cy="1128477"/>
          </a:xfrm>
        </p:spPr>
        <p:txBody>
          <a:bodyPr/>
          <a:lstStyle/>
          <a:p>
            <a:r>
              <a:rPr lang="fr-FR" b="1" dirty="0" smtClean="0">
                <a:solidFill>
                  <a:srgbClr val="40BCD4"/>
                </a:solidFill>
                <a:latin typeface="Berlin Sans FB Demi" panose="020E0802020502020306" pitchFamily="34" charset="0"/>
              </a:rPr>
              <a:t>L’OPAC : messages explicatifs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" y="890016"/>
            <a:ext cx="12070080" cy="81396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b="1" dirty="0" err="1"/>
              <a:t>ArticleRequestsDisclaimerText</a:t>
            </a:r>
            <a:r>
              <a:rPr lang="fr-FR" dirty="0"/>
              <a:t> : </a:t>
            </a:r>
            <a:r>
              <a:rPr lang="fr-FR" u="sng" dirty="0">
                <a:hlinkClick r:id="rId3"/>
              </a:rPr>
              <a:t>contenu de l’avis de non-responsabilité pour les demandes d’articles</a:t>
            </a:r>
            <a:r>
              <a:rPr lang="fr-FR" dirty="0"/>
              <a:t> (respect des droits d’auteur</a:t>
            </a:r>
            <a:r>
              <a:rPr lang="fr-FR" dirty="0" smtClean="0"/>
              <a:t>).</a:t>
            </a:r>
            <a:endParaRPr lang="fr-FR" dirty="0"/>
          </a:p>
          <a:p>
            <a:pPr>
              <a:spcBef>
                <a:spcPts val="0"/>
              </a:spcBef>
            </a:pPr>
            <a:r>
              <a:rPr lang="fr-FR" b="1" dirty="0" err="1" smtClean="0"/>
              <a:t>CatalogConcernHelp</a:t>
            </a:r>
            <a:r>
              <a:rPr lang="fr-FR" dirty="0" smtClean="0"/>
              <a:t> </a:t>
            </a:r>
            <a:r>
              <a:rPr lang="fr-FR" dirty="0"/>
              <a:t>: texte d’aide qui apparaît lorsqu’un utilisateur </a:t>
            </a:r>
            <a:r>
              <a:rPr lang="fr-FR" u="sng" dirty="0">
                <a:hlinkClick r:id="rId4"/>
              </a:rPr>
              <a:t>signale un problème de </a:t>
            </a:r>
            <a:r>
              <a:rPr lang="fr-FR" u="sng" dirty="0" smtClean="0">
                <a:hlinkClick r:id="rId4"/>
              </a:rPr>
              <a:t>catalogage</a:t>
            </a:r>
            <a:r>
              <a:rPr lang="fr-FR" dirty="0" smtClean="0"/>
              <a:t>, </a:t>
            </a:r>
            <a:r>
              <a:rPr lang="fr-FR" dirty="0"/>
              <a:t>Un contenu par défaut est proposé. </a:t>
            </a:r>
          </a:p>
          <a:p>
            <a:pPr>
              <a:spcBef>
                <a:spcPts val="0"/>
              </a:spcBef>
            </a:pPr>
            <a:r>
              <a:rPr lang="fr-FR" b="1" dirty="0" err="1" smtClean="0"/>
              <a:t>CatalogConcernTemplate</a:t>
            </a:r>
            <a:r>
              <a:rPr lang="fr-FR" dirty="0" smtClean="0"/>
              <a:t> </a:t>
            </a:r>
            <a:r>
              <a:rPr lang="fr-FR" dirty="0"/>
              <a:t>: exemple de message de </a:t>
            </a:r>
            <a:r>
              <a:rPr lang="fr-FR" u="sng" dirty="0">
                <a:hlinkClick r:id="rId4"/>
              </a:rPr>
              <a:t>signalement de problème de catalogage</a:t>
            </a:r>
            <a:r>
              <a:rPr lang="fr-FR" dirty="0"/>
              <a:t>, pour montrer aux utilisateurs comment remplir le </a:t>
            </a:r>
            <a:r>
              <a:rPr lang="fr-FR" dirty="0" smtClean="0"/>
              <a:t>rapport</a:t>
            </a:r>
            <a:r>
              <a:rPr lang="fr-FR" dirty="0"/>
              <a:t>.</a:t>
            </a:r>
            <a:r>
              <a:rPr lang="fr-FR" dirty="0" smtClean="0"/>
              <a:t> </a:t>
            </a:r>
            <a:r>
              <a:rPr lang="fr-FR" dirty="0"/>
              <a:t>Un contenu par défaut est proposé. </a:t>
            </a:r>
          </a:p>
          <a:p>
            <a:pPr>
              <a:spcBef>
                <a:spcPts val="0"/>
              </a:spcBef>
            </a:pPr>
            <a:r>
              <a:rPr lang="fr-FR" b="1" dirty="0" err="1" smtClean="0"/>
              <a:t>OpacLibraryInfo</a:t>
            </a:r>
            <a:r>
              <a:rPr lang="fr-FR" dirty="0" smtClean="0"/>
              <a:t> </a:t>
            </a:r>
            <a:r>
              <a:rPr lang="fr-FR" dirty="0"/>
              <a:t>: informations sur la bibliothèque qui apparaît dans la page « Bibliothèques » de l’OPAC et dans le tableau des exemplaires à l’OPAC </a:t>
            </a:r>
            <a:endParaRPr lang="fr-FR" dirty="0" smtClean="0"/>
          </a:p>
          <a:p>
            <a:pPr>
              <a:spcBef>
                <a:spcPts val="0"/>
              </a:spcBef>
            </a:pPr>
            <a:r>
              <a:rPr lang="fr-FR" b="1" dirty="0" err="1"/>
              <a:t>OpacMoreSearches</a:t>
            </a:r>
            <a:r>
              <a:rPr lang="fr-FR" dirty="0"/>
              <a:t> : contenu ajouté au menu de recherches supplémentaires dans la notice </a:t>
            </a:r>
            <a:r>
              <a:rPr lang="fr-FR" dirty="0" smtClean="0"/>
              <a:t>détaillée. </a:t>
            </a:r>
            <a:endParaRPr lang="fr-FR" dirty="0"/>
          </a:p>
          <a:p>
            <a:pPr>
              <a:spcBef>
                <a:spcPts val="0"/>
              </a:spcBef>
            </a:pPr>
            <a:r>
              <a:rPr lang="fr-FR" b="1" dirty="0" err="1" smtClean="0"/>
              <a:t>OpacMySummaryNote</a:t>
            </a:r>
            <a:r>
              <a:rPr lang="fr-FR" dirty="0" smtClean="0"/>
              <a:t> </a:t>
            </a:r>
            <a:r>
              <a:rPr lang="fr-FR" dirty="0"/>
              <a:t>: contenu affiché dans le haut du dossier d’utilisateur </a:t>
            </a:r>
          </a:p>
          <a:p>
            <a:pPr>
              <a:spcBef>
                <a:spcPts val="0"/>
              </a:spcBef>
            </a:pPr>
            <a:r>
              <a:rPr lang="fr-FR" b="1" dirty="0" err="1" smtClean="0"/>
              <a:t>OpacSuggestionInstructions</a:t>
            </a:r>
            <a:r>
              <a:rPr lang="fr-FR" dirty="0" smtClean="0"/>
              <a:t> : </a:t>
            </a:r>
            <a:r>
              <a:rPr lang="fr-FR" u="sng" dirty="0" smtClean="0">
                <a:hlinkClick r:id="rId5"/>
              </a:rPr>
              <a:t>contenu qui remplacera le texte en haut du formulaire de suggestion</a:t>
            </a:r>
            <a:r>
              <a:rPr lang="fr-FR" u="sng" dirty="0" smtClean="0"/>
              <a:t>. </a:t>
            </a: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798" y="15970"/>
            <a:ext cx="1178818" cy="8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40BCD4"/>
                </a:solidFill>
                <a:latin typeface="Berlin Sans FB Demi" panose="020E0802020502020306" pitchFamily="34" charset="0"/>
              </a:rPr>
              <a:t>L’OPAC </a:t>
            </a:r>
            <a:r>
              <a:rPr lang="fr-FR" b="1" dirty="0">
                <a:solidFill>
                  <a:srgbClr val="40BCD4"/>
                </a:solidFill>
                <a:latin typeface="Berlin Sans FB Demi" panose="020E0802020502020306" pitchFamily="34" charset="0"/>
              </a:rPr>
              <a:t>: </a:t>
            </a:r>
            <a:r>
              <a:rPr lang="fr-FR" sz="3200" b="1" dirty="0" smtClean="0">
                <a:solidFill>
                  <a:srgbClr val="40BCD4"/>
                </a:solidFill>
                <a:latin typeface="Berlin Sans FB Demi" panose="020E0802020502020306" pitchFamily="34" charset="0"/>
              </a:rPr>
              <a:t>les </a:t>
            </a:r>
            <a:r>
              <a:rPr lang="fr-FR" sz="3200" b="1" dirty="0">
                <a:solidFill>
                  <a:srgbClr val="40BCD4"/>
                </a:solidFill>
                <a:latin typeface="Berlin Sans FB Demi" panose="020E0802020502020306" pitchFamily="34" charset="0"/>
              </a:rPr>
              <a:t>bonnes idées de Gladys </a:t>
            </a:r>
            <a:r>
              <a:rPr lang="fr-FR" sz="3200" b="1" dirty="0" err="1">
                <a:solidFill>
                  <a:srgbClr val="40BCD4"/>
                </a:solidFill>
                <a:latin typeface="Berlin Sans FB Demi" panose="020E0802020502020306" pitchFamily="34" charset="0"/>
              </a:rPr>
              <a:t>Cathelain</a:t>
            </a:r>
            <a:r>
              <a:rPr lang="fr-FR" sz="3200" b="1" dirty="0">
                <a:solidFill>
                  <a:srgbClr val="40BCD4"/>
                </a:solidFill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500" y="1027906"/>
            <a:ext cx="11468100" cy="5537200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b="1" dirty="0" err="1" smtClean="0"/>
              <a:t>OpacCustomSearch</a:t>
            </a:r>
            <a:r>
              <a:rPr lang="fr-FR" dirty="0" smtClean="0"/>
              <a:t> : </a:t>
            </a:r>
            <a:r>
              <a:rPr lang="fr-FR" sz="2400" dirty="0" smtClean="0"/>
              <a:t>intégrer une boite de recherche outil de découverte en copiant le code à la place de la recherche catalogue: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900" dirty="0" smtClean="0"/>
          </a:p>
          <a:p>
            <a:pPr marL="0" indent="0">
              <a:buNone/>
            </a:pPr>
            <a:endParaRPr lang="fr-FR" sz="1050" dirty="0" smtClean="0"/>
          </a:p>
          <a:p>
            <a:pPr marL="0" indent="0">
              <a:buNone/>
            </a:pPr>
            <a:endParaRPr lang="fr-FR" sz="1050" dirty="0" smtClean="0"/>
          </a:p>
          <a:p>
            <a:r>
              <a:rPr lang="fr-FR" b="1" dirty="0" err="1"/>
              <a:t>OpacLibraryInfo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sz="2400" dirty="0" smtClean="0"/>
              <a:t>ajouter </a:t>
            </a:r>
            <a:r>
              <a:rPr lang="fr-FR" sz="2400" dirty="0"/>
              <a:t>l’affichage </a:t>
            </a:r>
            <a:r>
              <a:rPr lang="fr-FR" sz="2400" dirty="0" smtClean="0"/>
              <a:t>dynamique </a:t>
            </a:r>
            <a:r>
              <a:rPr lang="fr-FR" sz="2400" dirty="0"/>
              <a:t>des horaires d’une </a:t>
            </a:r>
            <a:r>
              <a:rPr lang="fr-FR" sz="2400" dirty="0" smtClean="0"/>
              <a:t>bibliothèque </a:t>
            </a:r>
            <a:r>
              <a:rPr lang="fr-FR" sz="2400" dirty="0"/>
              <a:t>en intégrant le code du widget Affluences  </a:t>
            </a:r>
            <a:r>
              <a:rPr lang="fr-FR" sz="2800" dirty="0" smtClean="0"/>
              <a:t>:</a:t>
            </a:r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pic>
        <p:nvPicPr>
          <p:cNvPr id="5" name="Image 4"/>
          <p:cNvPicPr/>
          <p:nvPr/>
        </p:nvPicPr>
        <p:blipFill rotWithShape="1">
          <a:blip r:embed="rId3"/>
          <a:srcRect l="2439" t="2006" r="59008" b="48801"/>
          <a:stretch/>
        </p:blipFill>
        <p:spPr>
          <a:xfrm>
            <a:off x="8401050" y="1564394"/>
            <a:ext cx="3429000" cy="19288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/>
          <p:cNvPicPr/>
          <p:nvPr/>
        </p:nvPicPr>
        <p:blipFill rotWithShape="1">
          <a:blip r:embed="rId4"/>
          <a:srcRect l="1559" t="6021" r="10294" b="54436"/>
          <a:stretch/>
        </p:blipFill>
        <p:spPr>
          <a:xfrm>
            <a:off x="845820" y="4797425"/>
            <a:ext cx="4983480" cy="1870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/>
          <p:cNvPicPr/>
          <p:nvPr/>
        </p:nvPicPr>
        <p:blipFill rotWithShape="1">
          <a:blip r:embed="rId5"/>
          <a:srcRect t="25158" r="15244" b="19586"/>
          <a:stretch/>
        </p:blipFill>
        <p:spPr>
          <a:xfrm>
            <a:off x="6230620" y="3927300"/>
            <a:ext cx="5319236" cy="27491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00" y="2011084"/>
            <a:ext cx="7500930" cy="5648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Flèche droite 8"/>
          <p:cNvSpPr/>
          <p:nvPr/>
        </p:nvSpPr>
        <p:spPr>
          <a:xfrm rot="775148">
            <a:off x="5965982" y="2383830"/>
            <a:ext cx="2402332" cy="564840"/>
          </a:xfrm>
          <a:prstGeom prst="rightArrow">
            <a:avLst>
              <a:gd name="adj1" fmla="val 59846"/>
              <a:gd name="adj2" fmla="val 50000"/>
            </a:avLst>
          </a:prstGeom>
          <a:solidFill>
            <a:srgbClr val="40B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96516"/>
            <a:ext cx="1262856" cy="9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/>
          <a:lstStyle/>
          <a:p>
            <a:r>
              <a:rPr lang="fr-FR" b="1" dirty="0" smtClean="0">
                <a:solidFill>
                  <a:srgbClr val="40BCD4"/>
                </a:solidFill>
                <a:latin typeface="Berlin Sans FB Demi" panose="020E0802020502020306" pitchFamily="34" charset="0"/>
              </a:rPr>
              <a:t>L’OPAC : exemple 1</a:t>
            </a:r>
            <a:endParaRPr lang="fr-FR" b="1" dirty="0">
              <a:solidFill>
                <a:srgbClr val="40BCD4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416" y="1130300"/>
            <a:ext cx="11468100" cy="553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Exemple (Base de test Tamil 23.11: </a:t>
            </a:r>
            <a:r>
              <a:rPr lang="fr-FR" sz="2000" dirty="0" smtClean="0">
                <a:hlinkClick r:id="rId3"/>
              </a:rPr>
              <a:t>Intranet</a:t>
            </a:r>
            <a:r>
              <a:rPr lang="fr-FR" sz="2000" dirty="0" smtClean="0"/>
              <a:t> et </a:t>
            </a:r>
            <a:r>
              <a:rPr lang="fr-FR" sz="2000" dirty="0" smtClean="0">
                <a:hlinkClick r:id="rId4"/>
              </a:rPr>
              <a:t>Opac</a:t>
            </a:r>
            <a:r>
              <a:rPr lang="fr-FR" sz="2000" dirty="0" smtClean="0"/>
              <a:t>) : 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dirty="0" smtClean="0"/>
              <a:t>Penser à s’adapter à sa feuille </a:t>
            </a:r>
            <a:r>
              <a:rPr lang="fr-FR" dirty="0"/>
              <a:t>de </a:t>
            </a:r>
            <a:r>
              <a:rPr lang="fr-FR" dirty="0" smtClean="0"/>
              <a:t>style : </a:t>
            </a:r>
            <a:r>
              <a:rPr lang="fr-FR" b="1" dirty="0" err="1" smtClean="0"/>
              <a:t>opacheader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b="1" dirty="0" err="1" smtClean="0"/>
              <a:t>OpacCustomSearch</a:t>
            </a:r>
            <a:endParaRPr lang="fr-FR" b="1" dirty="0" smtClean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 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l="1863" t="7619" r="40222"/>
          <a:stretch/>
        </p:blipFill>
        <p:spPr>
          <a:xfrm>
            <a:off x="3127237" y="4358226"/>
            <a:ext cx="8942122" cy="2133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/>
          <a:srcRect r="39196"/>
          <a:stretch/>
        </p:blipFill>
        <p:spPr>
          <a:xfrm>
            <a:off x="448312" y="2303215"/>
            <a:ext cx="7627469" cy="16114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78" y="3979508"/>
            <a:ext cx="1962316" cy="279038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96516"/>
            <a:ext cx="1262856" cy="9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/>
          <a:lstStyle/>
          <a:p>
            <a:r>
              <a:rPr lang="fr-FR" b="1" dirty="0" smtClean="0">
                <a:solidFill>
                  <a:srgbClr val="40BCD4"/>
                </a:solidFill>
                <a:latin typeface="Berlin Sans FB Demi" panose="020E0802020502020306" pitchFamily="34" charset="0"/>
              </a:rPr>
              <a:t>L’OPAC : exemple 2</a:t>
            </a:r>
            <a:endParaRPr lang="fr-FR" b="1" dirty="0">
              <a:solidFill>
                <a:srgbClr val="40BCD4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500" y="1130300"/>
            <a:ext cx="11468100" cy="553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Exemple (Base de test Tamil 23.11 : </a:t>
            </a:r>
            <a:r>
              <a:rPr lang="fr-FR" sz="2000" dirty="0" smtClean="0">
                <a:hlinkClick r:id="rId3"/>
              </a:rPr>
              <a:t>Intranet</a:t>
            </a:r>
            <a:r>
              <a:rPr lang="fr-FR" sz="2000" dirty="0" smtClean="0"/>
              <a:t> et </a:t>
            </a:r>
            <a:r>
              <a:rPr lang="fr-FR" sz="2000" dirty="0" smtClean="0">
                <a:hlinkClick r:id="rId4"/>
              </a:rPr>
              <a:t>Opac</a:t>
            </a:r>
            <a:r>
              <a:rPr lang="fr-FR" sz="2000" dirty="0" smtClean="0"/>
              <a:t>) : </a:t>
            </a:r>
          </a:p>
          <a:p>
            <a:pPr marL="0" indent="0">
              <a:buNone/>
            </a:pPr>
            <a:r>
              <a:rPr lang="fr-FR" dirty="0" smtClean="0"/>
              <a:t>Contenus personnalisés par langue : </a:t>
            </a:r>
            <a:r>
              <a:rPr lang="fr-FR" b="1" dirty="0" err="1" smtClean="0"/>
              <a:t>OpacNavBottom</a:t>
            </a:r>
            <a:endParaRPr lang="fr-FR" b="1" dirty="0" smtClean="0"/>
          </a:p>
          <a:p>
            <a:pPr marL="0" indent="0">
              <a:buNone/>
            </a:pPr>
            <a:endParaRPr lang="fr-FR" b="1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 </a:t>
            </a:r>
            <a:r>
              <a:rPr lang="fr-FR" b="1" dirty="0" smtClean="0"/>
              <a:t>Personnalisation HTML </a:t>
            </a:r>
            <a:r>
              <a:rPr lang="fr-FR" dirty="0" smtClean="0"/>
              <a:t>: sélectionnez la </a:t>
            </a:r>
            <a:r>
              <a:rPr lang="fr-FR" dirty="0"/>
              <a:t>localisation </a:t>
            </a:r>
            <a:r>
              <a:rPr lang="fr-FR" dirty="0" err="1"/>
              <a:t>OpacNavBottom</a:t>
            </a:r>
            <a:r>
              <a:rPr lang="fr-FR" dirty="0"/>
              <a:t> </a:t>
            </a:r>
            <a:r>
              <a:rPr lang="fr-FR" dirty="0" smtClean="0"/>
              <a:t>et l’onglet English (en)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 </a:t>
            </a:r>
            <a:r>
              <a:rPr lang="fr-FR" b="1" dirty="0" smtClean="0"/>
              <a:t>Pages</a:t>
            </a:r>
            <a:r>
              <a:rPr lang="fr-FR" dirty="0" smtClean="0"/>
              <a:t> : sélectionnez la localisation OPAC et intégrez une vidéo en collant son code source </a:t>
            </a:r>
            <a:r>
              <a:rPr lang="fr-FR" dirty="0" smtClean="0">
                <a:solidFill>
                  <a:srgbClr val="40BCD4"/>
                </a:solidFill>
              </a:rPr>
              <a:t>&lt;&gt;</a:t>
            </a:r>
            <a:r>
              <a:rPr lang="fr-FR" dirty="0" smtClean="0"/>
              <a:t> dans l’onglet English (en)</a:t>
            </a:r>
            <a:endParaRPr lang="fr-FR" b="1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 Copiez l’URL de la page et collez-le dans </a:t>
            </a:r>
            <a:r>
              <a:rPr lang="fr-FR" dirty="0" err="1" smtClean="0"/>
              <a:t>OpacNavBottom</a:t>
            </a:r>
            <a:r>
              <a:rPr lang="fr-FR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 Créer d’autres contenus en français dans les onglets Français (</a:t>
            </a:r>
            <a:r>
              <a:rPr lang="fr-FR" dirty="0" err="1" smtClean="0"/>
              <a:t>fr</a:t>
            </a:r>
            <a:r>
              <a:rPr lang="fr-FR" dirty="0" smtClean="0"/>
              <a:t>-FR)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96516"/>
            <a:ext cx="1262856" cy="9313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4633" y="4209211"/>
            <a:ext cx="331976" cy="474252"/>
          </a:xfrm>
          <a:prstGeom prst="rect">
            <a:avLst/>
          </a:prstGeom>
          <a:solidFill>
            <a:srgbClr val="40BCD4"/>
          </a:solidFill>
          <a:ln w="25400">
            <a:solidFill>
              <a:srgbClr val="40BCD4"/>
            </a:solidFill>
          </a:ln>
        </p:spPr>
      </p:pic>
    </p:spTree>
    <p:extLst>
      <p:ext uri="{BB962C8B-B14F-4D97-AF65-F5344CB8AC3E}">
        <p14:creationId xmlns:p14="http://schemas.microsoft.com/office/powerpoint/2010/main" val="35392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/>
          <a:lstStyle/>
          <a:p>
            <a:r>
              <a:rPr lang="fr-FR" b="1" dirty="0" smtClean="0">
                <a:solidFill>
                  <a:srgbClr val="40BCD4"/>
                </a:solidFill>
                <a:latin typeface="Berlin Sans FB Demi" panose="020E0802020502020306" pitchFamily="34" charset="0"/>
              </a:rPr>
              <a:t>L’OPAC : exemple 2</a:t>
            </a:r>
            <a:endParaRPr lang="fr-FR" b="1" dirty="0">
              <a:solidFill>
                <a:srgbClr val="40BCD4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681" y="1118875"/>
            <a:ext cx="11468100" cy="553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Exemple (Base de test Tamil 23.11 : </a:t>
            </a:r>
            <a:r>
              <a:rPr lang="fr-FR" sz="2000" dirty="0" smtClean="0">
                <a:hlinkClick r:id="rId3"/>
              </a:rPr>
              <a:t>Intranet</a:t>
            </a:r>
            <a:r>
              <a:rPr lang="fr-FR" sz="2000" dirty="0" smtClean="0"/>
              <a:t> et </a:t>
            </a:r>
            <a:r>
              <a:rPr lang="fr-FR" sz="2000" dirty="0" smtClean="0">
                <a:hlinkClick r:id="rId4"/>
              </a:rPr>
              <a:t>Opac</a:t>
            </a:r>
            <a:r>
              <a:rPr lang="fr-FR" sz="2000" dirty="0" smtClean="0"/>
              <a:t>) : </a:t>
            </a:r>
          </a:p>
          <a:p>
            <a:pPr marL="0" indent="0">
              <a:buNone/>
            </a:pPr>
            <a:r>
              <a:rPr lang="fr-FR" dirty="0" smtClean="0"/>
              <a:t>Contenus personnalisés par langue : </a:t>
            </a:r>
            <a:r>
              <a:rPr lang="fr-FR" b="1" dirty="0" err="1" smtClean="0"/>
              <a:t>OpacNavBottom</a:t>
            </a: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1				2			         3</a:t>
            </a:r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l="4682" t="2807" r="47673"/>
          <a:stretch/>
        </p:blipFill>
        <p:spPr>
          <a:xfrm>
            <a:off x="417179" y="1959666"/>
            <a:ext cx="2499578" cy="36152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/>
          <a:srcRect l="5960" t="6155" r="45587" b="41475"/>
          <a:stretch/>
        </p:blipFill>
        <p:spPr>
          <a:xfrm>
            <a:off x="4125274" y="1966369"/>
            <a:ext cx="1853628" cy="1486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/>
          <a:srcRect l="992" t="-336" r="2663" b="20407"/>
          <a:stretch/>
        </p:blipFill>
        <p:spPr>
          <a:xfrm>
            <a:off x="8751212" y="3822506"/>
            <a:ext cx="3143195" cy="1887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/>
          <a:srcRect l="6168" t="3303" r="11619"/>
          <a:stretch/>
        </p:blipFill>
        <p:spPr>
          <a:xfrm>
            <a:off x="7547933" y="1959666"/>
            <a:ext cx="4346474" cy="17989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96516"/>
            <a:ext cx="1262856" cy="9313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4633" y="4233595"/>
            <a:ext cx="331976" cy="4742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1"/>
          <a:srcRect r="29237"/>
          <a:stretch/>
        </p:blipFill>
        <p:spPr>
          <a:xfrm>
            <a:off x="3056645" y="4208182"/>
            <a:ext cx="4902200" cy="256614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4" name="Flèche droite 13"/>
          <p:cNvSpPr/>
          <p:nvPr/>
        </p:nvSpPr>
        <p:spPr>
          <a:xfrm rot="5400000">
            <a:off x="3501928" y="4223071"/>
            <a:ext cx="1741991" cy="495300"/>
          </a:xfrm>
          <a:prstGeom prst="rightArrow">
            <a:avLst/>
          </a:prstGeom>
          <a:solidFill>
            <a:srgbClr val="40B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8428" y="5961416"/>
            <a:ext cx="4183572" cy="82594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340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40BCD4"/>
                </a:solidFill>
                <a:latin typeface="Berlin Sans FB Demi" panose="020E0802020502020306" pitchFamily="34" charset="0"/>
              </a:rPr>
              <a:t>Recommandations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010911"/>
          </a:xfrm>
        </p:spPr>
        <p:txBody>
          <a:bodyPr>
            <a:normAutofit/>
          </a:bodyPr>
          <a:lstStyle/>
          <a:p>
            <a:pPr lvl="0"/>
            <a:r>
              <a:rPr lang="fr-FR" b="1" dirty="0" smtClean="0"/>
              <a:t>Date </a:t>
            </a:r>
            <a:r>
              <a:rPr lang="fr-FR" b="1" dirty="0"/>
              <a:t>de publication </a:t>
            </a:r>
            <a:r>
              <a:rPr lang="fr-FR" dirty="0"/>
              <a:t>: date à partir de laquelle le contenu sera affiché. Cette date peut être dans le futur. </a:t>
            </a:r>
            <a:r>
              <a:rPr lang="fr-FR" dirty="0" smtClean="0"/>
              <a:t>Mettre </a:t>
            </a:r>
            <a:r>
              <a:rPr lang="fr-FR" dirty="0"/>
              <a:t>la date du </a:t>
            </a:r>
            <a:r>
              <a:rPr lang="fr-FR" dirty="0" smtClean="0"/>
              <a:t>jour pour </a:t>
            </a:r>
            <a:r>
              <a:rPr lang="fr-FR" dirty="0"/>
              <a:t>afficher immédiatement</a:t>
            </a:r>
            <a:r>
              <a:rPr lang="fr-FR" dirty="0" smtClean="0"/>
              <a:t>. </a:t>
            </a:r>
          </a:p>
          <a:p>
            <a:pPr lvl="0"/>
            <a:r>
              <a:rPr lang="fr-FR" b="1" dirty="0" smtClean="0"/>
              <a:t>Date </a:t>
            </a:r>
            <a:r>
              <a:rPr lang="fr-FR" b="1" dirty="0"/>
              <a:t>d’expiration </a:t>
            </a:r>
            <a:r>
              <a:rPr lang="fr-FR" dirty="0"/>
              <a:t>: date à laquelle le contenu ne sera plus affiché. Laisser vide pour que le contenu soit toujours affiché.</a:t>
            </a:r>
          </a:p>
          <a:p>
            <a:pPr lvl="0"/>
            <a:r>
              <a:rPr lang="fr-FR" b="1" dirty="0"/>
              <a:t>S’affiche en </a:t>
            </a:r>
            <a:r>
              <a:rPr lang="fr-FR" b="1" dirty="0" smtClean="0"/>
              <a:t>position x </a:t>
            </a:r>
            <a:r>
              <a:rPr lang="fr-FR" dirty="0"/>
              <a:t>: chiffre qui indique la position </a:t>
            </a:r>
            <a:r>
              <a:rPr lang="fr-FR" dirty="0" smtClean="0"/>
              <a:t>d’affichage du contenu. </a:t>
            </a:r>
            <a:r>
              <a:rPr lang="fr-FR" dirty="0"/>
              <a:t>0 </a:t>
            </a:r>
            <a:r>
              <a:rPr lang="fr-FR" dirty="0" smtClean="0"/>
              <a:t>= première position. </a:t>
            </a:r>
            <a:r>
              <a:rPr lang="fr-FR" dirty="0"/>
              <a:t>S’il y a plusieurs 0, le plus récent sera affiché en premier.</a:t>
            </a:r>
          </a:p>
          <a:p>
            <a:pPr lvl="0"/>
            <a:r>
              <a:rPr lang="fr-FR" b="1" dirty="0"/>
              <a:t>Onglet « Par défaut » </a:t>
            </a:r>
            <a:r>
              <a:rPr lang="fr-FR" dirty="0"/>
              <a:t>: c</a:t>
            </a:r>
            <a:r>
              <a:rPr lang="fr-FR" dirty="0" smtClean="0"/>
              <a:t>e contenu s’affiche pour toutes les options de langue, sauf si un contenu spécifique de langue a été enregistré.</a:t>
            </a:r>
          </a:p>
          <a:p>
            <a:pPr lvl="0"/>
            <a:r>
              <a:rPr lang="fr-FR" b="1" dirty="0" smtClean="0"/>
              <a:t>Lien vers serveur partagé </a:t>
            </a:r>
            <a:r>
              <a:rPr lang="fr-FR" dirty="0" smtClean="0"/>
              <a:t>: impossible  pour des raisons de sécurité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05" y="230189"/>
            <a:ext cx="1294590" cy="72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40BCD4"/>
                </a:solidFill>
                <a:latin typeface="Berlin Sans FB Demi" panose="020E0802020502020306" pitchFamily="34" charset="0"/>
              </a:rPr>
              <a:t>Pour aller plus loin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77696"/>
            <a:ext cx="10515600" cy="4799267"/>
          </a:xfrm>
        </p:spPr>
        <p:txBody>
          <a:bodyPr>
            <a:normAutofit fontScale="70000" lnSpcReduction="20000"/>
          </a:bodyPr>
          <a:lstStyle/>
          <a:p>
            <a:r>
              <a:rPr lang="fr-FR" sz="3400" b="1" dirty="0" smtClean="0"/>
              <a:t>Manuel </a:t>
            </a:r>
            <a:r>
              <a:rPr lang="fr-FR" sz="3400" b="1" dirty="0" err="1" smtClean="0"/>
              <a:t>Koha</a:t>
            </a:r>
            <a:r>
              <a:rPr lang="fr-FR" sz="3400" b="1" dirty="0" smtClean="0"/>
              <a:t> </a:t>
            </a:r>
            <a:endParaRPr lang="fr-FR" sz="3400" b="1" dirty="0">
              <a:hlinkClick r:id="rId3"/>
            </a:endParaRPr>
          </a:p>
          <a:p>
            <a:pPr marL="0" indent="0">
              <a:buNone/>
            </a:pPr>
            <a:r>
              <a:rPr lang="fr-FR" sz="1900" dirty="0" smtClean="0">
                <a:hlinkClick r:id="rId3"/>
              </a:rPr>
              <a:t>https</a:t>
            </a:r>
            <a:r>
              <a:rPr lang="fr-FR" sz="1900" dirty="0">
                <a:hlinkClick r:id="rId3"/>
              </a:rPr>
              <a:t>://</a:t>
            </a:r>
            <a:r>
              <a:rPr lang="fr-FR" sz="1900" dirty="0" smtClean="0">
                <a:hlinkClick r:id="rId3"/>
              </a:rPr>
              <a:t>koha-community.org/manual/latest/fr/html/tools.html#html-customizations</a:t>
            </a:r>
            <a:endParaRPr lang="fr-FR" sz="1900" dirty="0" smtClean="0"/>
          </a:p>
          <a:p>
            <a:pPr marL="0" indent="0">
              <a:buNone/>
            </a:pPr>
            <a:r>
              <a:rPr lang="fr-FR" sz="1900" dirty="0">
                <a:hlinkClick r:id="rId4"/>
              </a:rPr>
              <a:t>https://</a:t>
            </a:r>
            <a:r>
              <a:rPr lang="fr-FR" sz="1900" dirty="0" smtClean="0">
                <a:hlinkClick r:id="rId4"/>
              </a:rPr>
              <a:t>koha-community.org/manual/latest/fr/html/tools.html#news</a:t>
            </a:r>
            <a:endParaRPr lang="fr-FR" sz="1900" dirty="0" smtClean="0"/>
          </a:p>
          <a:p>
            <a:pPr marL="0" indent="0">
              <a:buNone/>
            </a:pPr>
            <a:r>
              <a:rPr lang="fr-FR" sz="1900" dirty="0">
                <a:hlinkClick r:id="rId5"/>
              </a:rPr>
              <a:t>https://</a:t>
            </a:r>
            <a:r>
              <a:rPr lang="fr-FR" sz="1900" dirty="0" smtClean="0">
                <a:hlinkClick r:id="rId5"/>
              </a:rPr>
              <a:t>koha-community.org/manual/latest/fr/html/tools.html#quote-editor</a:t>
            </a:r>
            <a:endParaRPr lang="fr-FR" dirty="0" smtClean="0"/>
          </a:p>
          <a:p>
            <a:r>
              <a:rPr lang="fr-FR" sz="3400" b="1" dirty="0" err="1" smtClean="0"/>
              <a:t>InLibro</a:t>
            </a:r>
            <a:endParaRPr lang="fr-FR" sz="3400" b="1" dirty="0" smtClean="0"/>
          </a:p>
          <a:p>
            <a:pPr marL="0" indent="0">
              <a:buNone/>
            </a:pPr>
            <a:r>
              <a:rPr lang="fr-FR" sz="1800" dirty="0">
                <a:hlinkClick r:id="rId6"/>
              </a:rPr>
              <a:t>https://inlibro.com/knowledge-base/ajouter-du-contenu-personnalise-a-lopac</a:t>
            </a:r>
            <a:r>
              <a:rPr lang="fr-FR" sz="1800" dirty="0" smtClean="0">
                <a:hlinkClick r:id="rId6"/>
              </a:rPr>
              <a:t>/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u="sng" dirty="0">
                <a:hlinkClick r:id="rId7"/>
              </a:rPr>
              <a:t>https://inlibro.com/knowledge-base/ajouter-une-page-a-lopac</a:t>
            </a:r>
            <a:r>
              <a:rPr lang="fr-FR" sz="1800" u="sng" dirty="0" smtClean="0">
                <a:hlinkClick r:id="rId7"/>
              </a:rPr>
              <a:t>/</a:t>
            </a:r>
            <a:endParaRPr lang="fr-FR" dirty="0" smtClean="0"/>
          </a:p>
          <a:p>
            <a:r>
              <a:rPr lang="fr-FR" sz="3400" b="1" dirty="0"/>
              <a:t>Gladys </a:t>
            </a:r>
            <a:r>
              <a:rPr lang="fr-FR" sz="3400" b="1" dirty="0" err="1" smtClean="0"/>
              <a:t>Cathelain</a:t>
            </a:r>
            <a:r>
              <a:rPr lang="fr-FR" sz="3400" b="1" dirty="0" smtClean="0"/>
              <a:t> : Manage Pages in </a:t>
            </a:r>
            <a:r>
              <a:rPr lang="fr-FR" sz="3400" b="1" dirty="0" err="1" smtClean="0"/>
              <a:t>Koha</a:t>
            </a:r>
            <a:r>
              <a:rPr lang="fr-FR" sz="3400" b="1" dirty="0" smtClean="0"/>
              <a:t> OPAC</a:t>
            </a:r>
          </a:p>
          <a:p>
            <a:pPr marL="0" indent="0">
              <a:buNone/>
            </a:pPr>
            <a:r>
              <a:rPr lang="fr-FR" sz="1800" dirty="0" smtClean="0">
                <a:hlinkClick r:id="rId8"/>
              </a:rPr>
              <a:t>https</a:t>
            </a:r>
            <a:r>
              <a:rPr lang="fr-FR" sz="1800" dirty="0">
                <a:hlinkClick r:id="rId8"/>
              </a:rPr>
              <a:t>://</a:t>
            </a:r>
            <a:r>
              <a:rPr lang="fr-FR" sz="1800" dirty="0" smtClean="0">
                <a:hlinkClick r:id="rId8"/>
              </a:rPr>
              <a:t>www.youtube.com/watch?v=WVuYQOdnykc&amp;t=4047s</a:t>
            </a:r>
            <a:endParaRPr lang="fr-FR" sz="1800" dirty="0"/>
          </a:p>
          <a:p>
            <a:r>
              <a:rPr lang="fr-FR" sz="3400" b="1" dirty="0"/>
              <a:t>Yves </a:t>
            </a:r>
            <a:r>
              <a:rPr lang="fr-FR" sz="3400" b="1" dirty="0" err="1" smtClean="0"/>
              <a:t>Tomic</a:t>
            </a:r>
            <a:r>
              <a:rPr lang="fr-FR" sz="3400" b="1" dirty="0" smtClean="0"/>
              <a:t> : Personnalisation </a:t>
            </a:r>
            <a:r>
              <a:rPr lang="fr-FR" sz="3400" b="1" dirty="0"/>
              <a:t>de </a:t>
            </a:r>
            <a:r>
              <a:rPr lang="fr-FR" sz="3400" b="1" dirty="0" smtClean="0"/>
              <a:t>l'OPAC  XHTML</a:t>
            </a:r>
            <a:r>
              <a:rPr lang="fr-FR" sz="3400" b="1" dirty="0"/>
              <a:t>, CSS, JQUERY, XSLT, XML </a:t>
            </a:r>
            <a:endParaRPr lang="fr-FR" sz="3400" b="1" dirty="0" smtClean="0"/>
          </a:p>
          <a:p>
            <a:pPr marL="0" indent="0">
              <a:buNone/>
            </a:pPr>
            <a:r>
              <a:rPr lang="fr-FR" sz="1800" dirty="0" smtClean="0">
                <a:hlinkClick r:id="rId9"/>
              </a:rPr>
              <a:t>https</a:t>
            </a:r>
            <a:r>
              <a:rPr lang="fr-FR" sz="1800" dirty="0">
                <a:hlinkClick r:id="rId9"/>
              </a:rPr>
              <a:t>://</a:t>
            </a:r>
            <a:r>
              <a:rPr lang="fr-FR" sz="1800" dirty="0" smtClean="0">
                <a:hlinkClick r:id="rId9"/>
              </a:rPr>
              <a:t>koha-fr.org/kohala/wp-content/uploads/2017/10/symposium_koha_2013_customization.pdf</a:t>
            </a:r>
            <a:endParaRPr lang="fr-FR" sz="1800" dirty="0"/>
          </a:p>
          <a:p>
            <a:r>
              <a:rPr lang="fr-FR" sz="3400" b="1" dirty="0" smtClean="0"/>
              <a:t>Personnalisation </a:t>
            </a:r>
            <a:r>
              <a:rPr lang="fr-FR" sz="3400" b="1" dirty="0"/>
              <a:t>de l'OPAC </a:t>
            </a:r>
            <a:r>
              <a:rPr lang="fr-FR" sz="3400" b="1" dirty="0" err="1" smtClean="0"/>
              <a:t>Koha</a:t>
            </a:r>
            <a:r>
              <a:rPr lang="fr-FR" sz="3400" b="1" dirty="0" smtClean="0"/>
              <a:t> (notes de formation 2018)</a:t>
            </a:r>
          </a:p>
          <a:p>
            <a:pPr marL="0" indent="0">
              <a:buNone/>
            </a:pPr>
            <a:r>
              <a:rPr lang="fr-FR" sz="1800" dirty="0" smtClean="0">
                <a:hlinkClick r:id="rId10"/>
              </a:rPr>
              <a:t>https://koha-fr.org/kohala/wp-content/uploads/2018/11/Notes-personnalisation-opac-Sylvain.pdf</a:t>
            </a: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pPr marL="0" indent="0" algn="ctr">
              <a:buNone/>
            </a:pPr>
            <a:r>
              <a:rPr lang="fr-FR" sz="3400" b="1" dirty="0" smtClean="0">
                <a:solidFill>
                  <a:srgbClr val="40BCD4"/>
                </a:solidFill>
                <a:latin typeface="Berlin Sans FB Demi" panose="020E0802020502020306" pitchFamily="34" charset="0"/>
                <a:ea typeface="+mj-ea"/>
                <a:cs typeface="+mj-cs"/>
              </a:rPr>
              <a:t>Merci pour votre attention ! Des questions ?</a:t>
            </a:r>
            <a:endParaRPr lang="fr-FR" sz="3400" b="1" dirty="0">
              <a:solidFill>
                <a:srgbClr val="40BCD4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13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5048" y="203115"/>
            <a:ext cx="10515600" cy="844417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40BCD4"/>
                </a:solidFill>
                <a:latin typeface="Berlin Sans FB Demi" panose="020E0802020502020306" pitchFamily="34" charset="0"/>
              </a:rPr>
              <a:t>La</a:t>
            </a:r>
            <a:r>
              <a:rPr lang="fr-FR" sz="4000" dirty="0" smtClean="0"/>
              <a:t> </a:t>
            </a:r>
            <a:r>
              <a:rPr lang="fr-FR" sz="4000" b="1" dirty="0" smtClean="0">
                <a:solidFill>
                  <a:srgbClr val="40BCD4"/>
                </a:solidFill>
                <a:latin typeface="Berlin Sans FB Demi" panose="020E0802020502020306" pitchFamily="34" charset="0"/>
              </a:rPr>
              <a:t>personnalisation</a:t>
            </a:r>
            <a:r>
              <a:rPr lang="fr-FR" sz="4000" dirty="0" smtClean="0"/>
              <a:t> </a:t>
            </a:r>
            <a:r>
              <a:rPr lang="fr-FR" sz="4000" b="1" dirty="0">
                <a:solidFill>
                  <a:srgbClr val="40BCD4"/>
                </a:solidFill>
                <a:latin typeface="Berlin Sans FB Demi" panose="020E0802020502020306" pitchFamily="34" charset="0"/>
              </a:rPr>
              <a:t>des</a:t>
            </a:r>
            <a:r>
              <a:rPr lang="fr-FR" sz="4000" dirty="0" smtClean="0"/>
              <a:t> </a:t>
            </a:r>
            <a:r>
              <a:rPr lang="fr-FR" sz="4000" b="1" dirty="0">
                <a:solidFill>
                  <a:srgbClr val="40BCD4"/>
                </a:solidFill>
                <a:latin typeface="Berlin Sans FB Demi" panose="020E0802020502020306" pitchFamily="34" charset="0"/>
              </a:rPr>
              <a:t>interfaces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3" y="996248"/>
            <a:ext cx="5747293" cy="323285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02206" y="1329026"/>
            <a:ext cx="299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Au commencement …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8081" t="25371" r="3623" b="5026"/>
          <a:stretch/>
        </p:blipFill>
        <p:spPr>
          <a:xfrm>
            <a:off x="7696200" y="1181099"/>
            <a:ext cx="4198906" cy="333524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l="37131"/>
          <a:stretch/>
        </p:blipFill>
        <p:spPr>
          <a:xfrm>
            <a:off x="2560157" y="4229101"/>
            <a:ext cx="5257510" cy="26289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05" y="230189"/>
            <a:ext cx="1294590" cy="72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5048" y="203115"/>
            <a:ext cx="10515600" cy="844417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40BCD4"/>
                </a:solidFill>
                <a:latin typeface="Berlin Sans FB Demi" panose="020E0802020502020306" pitchFamily="34" charset="0"/>
              </a:rPr>
              <a:t>La</a:t>
            </a:r>
            <a:r>
              <a:rPr lang="fr-FR" sz="4000" dirty="0" smtClean="0"/>
              <a:t> </a:t>
            </a:r>
            <a:r>
              <a:rPr lang="fr-FR" sz="4000" b="1" dirty="0" smtClean="0">
                <a:solidFill>
                  <a:srgbClr val="40BCD4"/>
                </a:solidFill>
                <a:latin typeface="Berlin Sans FB Demi" panose="020E0802020502020306" pitchFamily="34" charset="0"/>
              </a:rPr>
              <a:t>personnalisation</a:t>
            </a:r>
            <a:r>
              <a:rPr lang="fr-FR" sz="4000" dirty="0" smtClean="0"/>
              <a:t> </a:t>
            </a:r>
            <a:r>
              <a:rPr lang="fr-FR" sz="4000" b="1" dirty="0">
                <a:solidFill>
                  <a:srgbClr val="40BCD4"/>
                </a:solidFill>
                <a:latin typeface="Berlin Sans FB Demi" panose="020E0802020502020306" pitchFamily="34" charset="0"/>
              </a:rPr>
              <a:t>des</a:t>
            </a:r>
            <a:r>
              <a:rPr lang="fr-FR" sz="4000" dirty="0" smtClean="0"/>
              <a:t> </a:t>
            </a:r>
            <a:r>
              <a:rPr lang="fr-FR" sz="4000" b="1" dirty="0">
                <a:solidFill>
                  <a:srgbClr val="40BCD4"/>
                </a:solidFill>
                <a:latin typeface="Berlin Sans FB Demi" panose="020E0802020502020306" pitchFamily="34" charset="0"/>
              </a:rPr>
              <a:t>interfaces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1476" y="6016797"/>
            <a:ext cx="4224132" cy="965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 smtClean="0">
                <a:hlinkClick r:id="rId3"/>
              </a:rPr>
              <a:t>Même pas peur</a:t>
            </a:r>
            <a:r>
              <a:rPr lang="fr-FR" sz="3600" b="1" dirty="0" smtClean="0"/>
              <a:t> </a:t>
            </a:r>
            <a:r>
              <a:rPr lang="fr-FR" sz="3600" dirty="0" smtClean="0"/>
              <a:t>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02206" y="1329026"/>
            <a:ext cx="299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Au commencement …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" b="9698"/>
          <a:stretch/>
        </p:blipFill>
        <p:spPr>
          <a:xfrm>
            <a:off x="1624514" y="990599"/>
            <a:ext cx="7900494" cy="16764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" t="2197" r="11586" b="17010"/>
          <a:stretch/>
        </p:blipFill>
        <p:spPr>
          <a:xfrm>
            <a:off x="5300875" y="2831833"/>
            <a:ext cx="6570215" cy="304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49"/>
          <a:stretch/>
        </p:blipFill>
        <p:spPr>
          <a:xfrm>
            <a:off x="540246" y="2831833"/>
            <a:ext cx="465060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5048" y="203115"/>
            <a:ext cx="10515600" cy="844417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40BCD4"/>
                </a:solidFill>
                <a:latin typeface="Berlin Sans FB Demi" panose="020E0802020502020306" pitchFamily="34" charset="0"/>
              </a:rPr>
              <a:t>La</a:t>
            </a:r>
            <a:r>
              <a:rPr lang="fr-FR" sz="4000" dirty="0" smtClean="0"/>
              <a:t> </a:t>
            </a:r>
            <a:r>
              <a:rPr lang="fr-FR" sz="4000" b="1" dirty="0" smtClean="0">
                <a:solidFill>
                  <a:srgbClr val="40BCD4"/>
                </a:solidFill>
                <a:latin typeface="Berlin Sans FB Demi" panose="020E0802020502020306" pitchFamily="34" charset="0"/>
              </a:rPr>
              <a:t>personnalisation</a:t>
            </a:r>
            <a:r>
              <a:rPr lang="fr-FR" sz="4000" dirty="0" smtClean="0"/>
              <a:t> </a:t>
            </a:r>
            <a:r>
              <a:rPr lang="fr-FR" sz="4000" b="1" dirty="0">
                <a:solidFill>
                  <a:srgbClr val="40BCD4"/>
                </a:solidFill>
                <a:latin typeface="Berlin Sans FB Demi" panose="020E0802020502020306" pitchFamily="34" charset="0"/>
              </a:rPr>
              <a:t>des</a:t>
            </a:r>
            <a:r>
              <a:rPr lang="fr-FR" sz="4000" dirty="0" smtClean="0"/>
              <a:t> </a:t>
            </a:r>
            <a:r>
              <a:rPr lang="fr-FR" sz="4000" b="1" dirty="0">
                <a:solidFill>
                  <a:srgbClr val="40BCD4"/>
                </a:solidFill>
                <a:latin typeface="Berlin Sans FB Demi" panose="020E0802020502020306" pitchFamily="34" charset="0"/>
              </a:rPr>
              <a:t>interfaces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467" y="3501425"/>
            <a:ext cx="10515600" cy="3152408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b="1" dirty="0" smtClean="0"/>
              <a:t>WYSIWYG</a:t>
            </a:r>
            <a:r>
              <a:rPr lang="fr-FR" dirty="0" smtClean="0"/>
              <a:t> : </a:t>
            </a:r>
            <a:r>
              <a:rPr lang="fr-FR" b="1" dirty="0" smtClean="0"/>
              <a:t>« </a:t>
            </a:r>
            <a:r>
              <a:rPr lang="fr-FR" b="1" dirty="0" err="1"/>
              <a:t>What</a:t>
            </a:r>
            <a:r>
              <a:rPr lang="fr-FR" b="1" dirty="0"/>
              <a:t> You </a:t>
            </a:r>
            <a:r>
              <a:rPr lang="fr-FR" b="1" dirty="0" err="1"/>
              <a:t>See</a:t>
            </a:r>
            <a:r>
              <a:rPr lang="fr-FR" b="1" dirty="0"/>
              <a:t> Is </a:t>
            </a:r>
            <a:r>
              <a:rPr lang="fr-FR" b="1" dirty="0" err="1"/>
              <a:t>What</a:t>
            </a:r>
            <a:r>
              <a:rPr lang="fr-FR" b="1" dirty="0"/>
              <a:t> You </a:t>
            </a:r>
            <a:r>
              <a:rPr lang="fr-FR" b="1" dirty="0" err="1"/>
              <a:t>Get</a:t>
            </a:r>
            <a:r>
              <a:rPr lang="fr-FR" b="1" dirty="0"/>
              <a:t> </a:t>
            </a:r>
            <a:r>
              <a:rPr lang="fr-FR" b="1" dirty="0" smtClean="0"/>
              <a:t>» = </a:t>
            </a:r>
            <a:r>
              <a:rPr lang="fr-FR" b="1" dirty="0"/>
              <a:t>« ce que vous voyez est ce que vous obtenez </a:t>
            </a:r>
            <a:r>
              <a:rPr lang="fr-FR" b="1" dirty="0" smtClean="0"/>
              <a:t>»</a:t>
            </a:r>
            <a:r>
              <a:rPr lang="fr-FR" dirty="0" smtClean="0"/>
              <a:t>.</a:t>
            </a:r>
          </a:p>
          <a:p>
            <a:r>
              <a:rPr lang="fr-FR" dirty="0"/>
              <a:t>Préférence </a:t>
            </a:r>
            <a:r>
              <a:rPr lang="fr-FR" dirty="0" smtClean="0"/>
              <a:t>système </a:t>
            </a:r>
            <a:r>
              <a:rPr lang="fr-FR" altLang="fr-FR" b="1" dirty="0" err="1" smtClean="0">
                <a:latin typeface="Arial Unicode MS"/>
                <a:ea typeface="Calibri" panose="020F0502020204030204" pitchFamily="34" charset="0"/>
                <a:cs typeface="Courier New" panose="02070309020205020404" pitchFamily="49" charset="0"/>
              </a:rPr>
              <a:t>AdditionalContentsEditor</a:t>
            </a:r>
            <a:r>
              <a:rPr lang="fr-FR" altLang="fr-FR" dirty="0" smtClean="0">
                <a:latin typeface="Arial Unicode MS"/>
                <a:ea typeface="Calibri" panose="020F0502020204030204" pitchFamily="34" charset="0"/>
                <a:cs typeface="Courier New" panose="02070309020205020404" pitchFamily="49" charset="0"/>
              </a:rPr>
              <a:t> :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02" y="1003213"/>
            <a:ext cx="5520998" cy="2898524"/>
          </a:xfrm>
          <a:prstGeom prst="rect">
            <a:avLst/>
          </a:prstGeom>
        </p:spPr>
      </p:pic>
      <p:pic>
        <p:nvPicPr>
          <p:cNvPr id="1025" name="Image 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97"/>
          <a:stretch/>
        </p:blipFill>
        <p:spPr bwMode="auto">
          <a:xfrm>
            <a:off x="195072" y="5411950"/>
            <a:ext cx="11776667" cy="75419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40BCD4"/>
                </a:solidFill>
                <a:latin typeface="Berlin Sans FB Demi" panose="020E0802020502020306" pitchFamily="34" charset="0"/>
              </a:rPr>
              <a:t>L’interface professionnelle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10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Des possibilités d’ajout de contenu en bonne route (</a:t>
            </a:r>
            <a:r>
              <a:rPr lang="fr-FR" b="1" dirty="0" smtClean="0"/>
              <a:t>v23.11</a:t>
            </a:r>
            <a:r>
              <a:rPr lang="fr-FR" dirty="0" smtClean="0"/>
              <a:t>) : </a:t>
            </a:r>
          </a:p>
          <a:p>
            <a:r>
              <a:rPr lang="fr-FR" b="1" dirty="0" err="1" smtClean="0"/>
              <a:t>StaffAcquisitionsHome</a:t>
            </a:r>
            <a:r>
              <a:rPr lang="fr-FR" dirty="0" smtClean="0"/>
              <a:t> &gt; </a:t>
            </a:r>
            <a:r>
              <a:rPr lang="fr-FR" dirty="0"/>
              <a:t>le contenu apparaîtra au bas de la page principale du module </a:t>
            </a:r>
            <a:r>
              <a:rPr lang="fr-FR" dirty="0" smtClean="0"/>
              <a:t>Acquisitions</a:t>
            </a:r>
            <a:endParaRPr lang="fr-FR" dirty="0"/>
          </a:p>
          <a:p>
            <a:r>
              <a:rPr lang="fr-FR" b="1" dirty="0" err="1" smtClean="0"/>
              <a:t>StaffAuthoritiesHome</a:t>
            </a:r>
            <a:r>
              <a:rPr lang="fr-FR" dirty="0" smtClean="0"/>
              <a:t> &gt; module Autorités</a:t>
            </a:r>
            <a:endParaRPr lang="fr-FR" dirty="0"/>
          </a:p>
          <a:p>
            <a:r>
              <a:rPr lang="fr-FR" b="1" dirty="0" err="1" smtClean="0"/>
              <a:t>StaffCataloguingHome</a:t>
            </a:r>
            <a:r>
              <a:rPr lang="fr-FR" dirty="0" smtClean="0"/>
              <a:t> &gt; </a:t>
            </a:r>
            <a:r>
              <a:rPr lang="fr-FR" dirty="0"/>
              <a:t>module </a:t>
            </a:r>
            <a:r>
              <a:rPr lang="fr-FR" dirty="0" smtClean="0"/>
              <a:t>Catalogage</a:t>
            </a:r>
            <a:endParaRPr lang="fr-FR" dirty="0"/>
          </a:p>
          <a:p>
            <a:r>
              <a:rPr lang="fr-FR" b="1" dirty="0" err="1" smtClean="0"/>
              <a:t>StaffListsHome</a:t>
            </a:r>
            <a:r>
              <a:rPr lang="fr-FR" dirty="0" smtClean="0"/>
              <a:t> &gt; module Listes</a:t>
            </a:r>
            <a:endParaRPr lang="fr-FR" dirty="0"/>
          </a:p>
          <a:p>
            <a:r>
              <a:rPr lang="fr-FR" b="1" dirty="0" err="1" smtClean="0"/>
              <a:t>StaffPatronsHome</a:t>
            </a:r>
            <a:r>
              <a:rPr lang="fr-FR" dirty="0" smtClean="0"/>
              <a:t> &gt; module Adhérents</a:t>
            </a:r>
            <a:endParaRPr lang="fr-FR" dirty="0"/>
          </a:p>
          <a:p>
            <a:r>
              <a:rPr lang="fr-FR" b="1" dirty="0" err="1" smtClean="0"/>
              <a:t>StaffPOSHome</a:t>
            </a:r>
            <a:r>
              <a:rPr lang="fr-FR" dirty="0" smtClean="0"/>
              <a:t> &gt; module </a:t>
            </a:r>
            <a:r>
              <a:rPr lang="fr-FR" dirty="0"/>
              <a:t>Point de </a:t>
            </a:r>
            <a:r>
              <a:rPr lang="fr-FR" dirty="0" smtClean="0"/>
              <a:t>vente</a:t>
            </a:r>
            <a:endParaRPr lang="fr-FR" dirty="0"/>
          </a:p>
          <a:p>
            <a:r>
              <a:rPr lang="fr-FR" b="1" dirty="0" err="1" smtClean="0"/>
              <a:t>StaffSerialsHome</a:t>
            </a:r>
            <a:r>
              <a:rPr lang="fr-FR" dirty="0" smtClean="0"/>
              <a:t> &gt; module Périodiques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0" y="0"/>
            <a:ext cx="3733775" cy="147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606"/>
          </a:xfrm>
        </p:spPr>
        <p:txBody>
          <a:bodyPr/>
          <a:lstStyle/>
          <a:p>
            <a:r>
              <a:rPr lang="fr-FR" b="1" dirty="0">
                <a:solidFill>
                  <a:srgbClr val="40BCD4"/>
                </a:solidFill>
                <a:latin typeface="Berlin Sans FB Demi" panose="020E0802020502020306" pitchFamily="34" charset="0"/>
              </a:rPr>
              <a:t>L’interface </a:t>
            </a:r>
            <a:r>
              <a:rPr lang="fr-FR" b="1" dirty="0" smtClean="0">
                <a:solidFill>
                  <a:srgbClr val="40BCD4"/>
                </a:solidFill>
                <a:latin typeface="Berlin Sans FB Demi" panose="020E0802020502020306" pitchFamily="34" charset="0"/>
              </a:rPr>
              <a:t>professionnelle : exemple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042194"/>
            <a:ext cx="10515600" cy="51808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400" dirty="0" smtClean="0"/>
              <a:t>Exemple en 3 étapes (</a:t>
            </a:r>
            <a:r>
              <a:rPr lang="fr-FR" sz="2400" dirty="0" smtClean="0">
                <a:hlinkClick r:id="rId3"/>
              </a:rPr>
              <a:t>base de test 23.11 </a:t>
            </a:r>
            <a:r>
              <a:rPr lang="fr-FR" sz="2400" dirty="0" err="1" smtClean="0">
                <a:hlinkClick r:id="rId3"/>
              </a:rPr>
              <a:t>Biblibre</a:t>
            </a:r>
            <a:r>
              <a:rPr lang="fr-FR" sz="2400" dirty="0" smtClean="0"/>
              <a:t>) : </a:t>
            </a:r>
          </a:p>
          <a:p>
            <a:pPr marL="0" indent="0">
              <a:buNone/>
            </a:pPr>
            <a:r>
              <a:rPr lang="fr-FR" sz="3300" dirty="0" smtClean="0"/>
              <a:t>Module Outils &gt;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3300" dirty="0" smtClean="0"/>
              <a:t>Créer une annonce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3300" dirty="0" smtClean="0"/>
              <a:t>Créer une page : copier l’URL de la page 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3300" dirty="0" smtClean="0"/>
              <a:t>Relier la page de contenu à l’annonce avec URL</a:t>
            </a:r>
            <a:endParaRPr lang="fr-FR" sz="33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884" y="117459"/>
            <a:ext cx="1253832" cy="9247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/>
          <a:srcRect t="19749" r="54332" b="7506"/>
          <a:stretch/>
        </p:blipFill>
        <p:spPr>
          <a:xfrm>
            <a:off x="3810000" y="2978708"/>
            <a:ext cx="4000500" cy="5056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652" y="1335969"/>
            <a:ext cx="6881456" cy="15393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/>
          <p:cNvPicPr/>
          <p:nvPr/>
        </p:nvPicPr>
        <p:blipFill rotWithShape="1">
          <a:blip r:embed="rId7"/>
          <a:srcRect t="3220" b="7000"/>
          <a:stretch/>
        </p:blipFill>
        <p:spPr>
          <a:xfrm>
            <a:off x="4842256" y="4161377"/>
            <a:ext cx="6893560" cy="15977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62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3816" y="96516"/>
            <a:ext cx="10515600" cy="861632"/>
          </a:xfrm>
        </p:spPr>
        <p:txBody>
          <a:bodyPr/>
          <a:lstStyle/>
          <a:p>
            <a:r>
              <a:rPr lang="fr-FR" b="1" dirty="0">
                <a:solidFill>
                  <a:srgbClr val="40BCD4"/>
                </a:solidFill>
                <a:latin typeface="Berlin Sans FB Demi" panose="020E0802020502020306" pitchFamily="34" charset="0"/>
              </a:rPr>
              <a:t>L’interface </a:t>
            </a:r>
            <a:r>
              <a:rPr lang="fr-FR" b="1" dirty="0" smtClean="0">
                <a:solidFill>
                  <a:srgbClr val="40BCD4"/>
                </a:solidFill>
                <a:latin typeface="Berlin Sans FB Demi" panose="020E0802020502020306" pitchFamily="34" charset="0"/>
              </a:rPr>
              <a:t>professionnelle : exemple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96516"/>
            <a:ext cx="1262856" cy="931390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29812" y="1416335"/>
            <a:ext cx="6995160" cy="45425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/>
          <p:cNvPicPr/>
          <p:nvPr/>
        </p:nvPicPr>
        <p:blipFill>
          <a:blip r:embed="rId5"/>
          <a:stretch>
            <a:fillRect/>
          </a:stretch>
        </p:blipFill>
        <p:spPr>
          <a:xfrm>
            <a:off x="4989588" y="3952320"/>
            <a:ext cx="6830060" cy="2458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Flèche droite 4"/>
          <p:cNvSpPr/>
          <p:nvPr/>
        </p:nvSpPr>
        <p:spPr>
          <a:xfrm>
            <a:off x="2449588" y="4191000"/>
            <a:ext cx="2540000" cy="495300"/>
          </a:xfrm>
          <a:prstGeom prst="rightArrow">
            <a:avLst/>
          </a:prstGeom>
          <a:solidFill>
            <a:srgbClr val="40B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Étoile à 5 branches 2"/>
          <p:cNvSpPr/>
          <p:nvPr/>
        </p:nvSpPr>
        <p:spPr>
          <a:xfrm>
            <a:off x="8246122" y="5169408"/>
            <a:ext cx="158496" cy="1584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1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775" y="0"/>
            <a:ext cx="10515600" cy="765175"/>
          </a:xfrm>
        </p:spPr>
        <p:txBody>
          <a:bodyPr/>
          <a:lstStyle/>
          <a:p>
            <a:r>
              <a:rPr lang="fr-FR" b="1" dirty="0">
                <a:solidFill>
                  <a:srgbClr val="40BCD4"/>
                </a:solidFill>
                <a:latin typeface="Berlin Sans FB Demi" panose="020E0802020502020306" pitchFamily="34" charset="0"/>
              </a:rPr>
              <a:t>L’OPAC </a:t>
            </a:r>
            <a:r>
              <a:rPr lang="fr-FR" sz="4000" b="1" dirty="0">
                <a:solidFill>
                  <a:srgbClr val="40BCD4"/>
                </a:solidFill>
                <a:latin typeface="Berlin Sans FB Demi" panose="020E0802020502020306" pitchFamily="34" charset="0"/>
              </a:rPr>
              <a:t>: page d’accueil</a:t>
            </a:r>
          </a:p>
        </p:txBody>
      </p:sp>
      <p:pic>
        <p:nvPicPr>
          <p:cNvPr id="4" name="Image 3"/>
          <p:cNvPicPr/>
          <p:nvPr/>
        </p:nvPicPr>
        <p:blipFill rotWithShape="1">
          <a:blip r:embed="rId3"/>
          <a:srcRect t="2216"/>
          <a:stretch/>
        </p:blipFill>
        <p:spPr>
          <a:xfrm>
            <a:off x="1647825" y="658368"/>
            <a:ext cx="8699500" cy="61086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47" y="192673"/>
            <a:ext cx="1262856" cy="9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6552" y="-100571"/>
            <a:ext cx="10515600" cy="1128477"/>
          </a:xfrm>
        </p:spPr>
        <p:txBody>
          <a:bodyPr/>
          <a:lstStyle/>
          <a:p>
            <a:r>
              <a:rPr lang="fr-FR" b="1" dirty="0" smtClean="0">
                <a:solidFill>
                  <a:srgbClr val="40BCD4"/>
                </a:solidFill>
                <a:latin typeface="Berlin Sans FB Demi" panose="020E0802020502020306" pitchFamily="34" charset="0"/>
              </a:rPr>
              <a:t>L’OPAC : page d’accueil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" y="2173265"/>
            <a:ext cx="12070080" cy="5126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b="1" dirty="0" err="1"/>
              <a:t>opacheader</a:t>
            </a:r>
            <a:r>
              <a:rPr lang="fr-FR" sz="2600" dirty="0"/>
              <a:t> : entête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b="1" dirty="0" err="1" smtClean="0"/>
              <a:t>OpacCustomSearch</a:t>
            </a:r>
            <a:r>
              <a:rPr lang="fr-FR" sz="2600" dirty="0" smtClean="0"/>
              <a:t> : contenu qui remplacera la barre de recherche simple à l’OPAC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b="1" dirty="0" err="1"/>
              <a:t>OpacNav</a:t>
            </a:r>
            <a:r>
              <a:rPr lang="fr-FR" sz="2600" dirty="0"/>
              <a:t> : section de gauche </a:t>
            </a:r>
            <a:r>
              <a:rPr lang="fr-FR" sz="2600" dirty="0" smtClean="0"/>
              <a:t>(au-dessus </a:t>
            </a:r>
            <a:r>
              <a:rPr lang="fr-FR" sz="2600" dirty="0"/>
              <a:t>du menu dans </a:t>
            </a:r>
            <a:r>
              <a:rPr lang="fr-FR" sz="2600" dirty="0" smtClean="0"/>
              <a:t>le compte lecteur) </a:t>
            </a:r>
            <a:endParaRPr lang="fr-FR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b="1" dirty="0" err="1"/>
              <a:t>OpacNavBottom</a:t>
            </a:r>
            <a:r>
              <a:rPr lang="fr-FR" sz="2600" dirty="0"/>
              <a:t> : section de gauche </a:t>
            </a:r>
            <a:r>
              <a:rPr lang="fr-FR" sz="2600" dirty="0" smtClean="0"/>
              <a:t>(sous le menu </a:t>
            </a:r>
            <a:r>
              <a:rPr lang="fr-FR" sz="2600" dirty="0"/>
              <a:t>dans le </a:t>
            </a:r>
            <a:r>
              <a:rPr lang="fr-FR" sz="2600" dirty="0" smtClean="0"/>
              <a:t>compte lecteur) </a:t>
            </a:r>
            <a:endParaRPr lang="fr-FR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b="1" dirty="0" smtClean="0"/>
              <a:t>Opac News</a:t>
            </a:r>
            <a:r>
              <a:rPr lang="fr-FR" sz="2600" dirty="0" smtClean="0"/>
              <a:t> : annonces, </a:t>
            </a:r>
            <a:r>
              <a:rPr lang="fr-FR" sz="2400" dirty="0"/>
              <a:t>module Outils &gt; </a:t>
            </a:r>
            <a:r>
              <a:rPr lang="fr-FR" sz="2400" b="1" dirty="0" smtClean="0"/>
              <a:t>Annonces</a:t>
            </a:r>
            <a:r>
              <a:rPr lang="fr-FR" sz="2600" dirty="0" smtClean="0"/>
              <a:t>,</a:t>
            </a:r>
            <a:r>
              <a:rPr lang="fr-FR" sz="2600" b="1" dirty="0" smtClean="0"/>
              <a:t> </a:t>
            </a:r>
            <a:r>
              <a:rPr lang="fr-FR" sz="2600" dirty="0"/>
              <a:t>section du </a:t>
            </a:r>
            <a:r>
              <a:rPr lang="fr-FR" sz="2600" dirty="0" smtClean="0"/>
              <a:t>centre 1/3</a:t>
            </a:r>
          </a:p>
          <a:p>
            <a:pPr>
              <a:spcBef>
                <a:spcPts val="0"/>
              </a:spcBef>
            </a:pPr>
            <a:r>
              <a:rPr lang="fr-FR" sz="2600" b="1" dirty="0" err="1" smtClean="0"/>
              <a:t>Quote</a:t>
            </a:r>
            <a:r>
              <a:rPr lang="fr-FR" sz="2600" b="1" dirty="0" smtClean="0"/>
              <a:t> of the </a:t>
            </a:r>
            <a:r>
              <a:rPr lang="fr-FR" sz="2600" b="1" dirty="0" err="1" smtClean="0"/>
              <a:t>day</a:t>
            </a:r>
            <a:r>
              <a:rPr lang="fr-FR" sz="2600" dirty="0" smtClean="0"/>
              <a:t> : citation </a:t>
            </a:r>
            <a:r>
              <a:rPr lang="fr-FR" sz="2600" dirty="0"/>
              <a:t>du </a:t>
            </a:r>
            <a:r>
              <a:rPr lang="fr-FR" sz="2600" dirty="0" smtClean="0"/>
              <a:t>jour, </a:t>
            </a:r>
            <a:r>
              <a:rPr lang="fr-FR" sz="2400" dirty="0"/>
              <a:t>module Outils &gt; </a:t>
            </a:r>
            <a:r>
              <a:rPr lang="fr-FR" sz="2400" b="1" dirty="0"/>
              <a:t>Éditeur de </a:t>
            </a:r>
            <a:r>
              <a:rPr lang="fr-FR" sz="2400" b="1" dirty="0" smtClean="0"/>
              <a:t>citations</a:t>
            </a:r>
            <a:r>
              <a:rPr lang="fr-FR" sz="2600" dirty="0"/>
              <a:t>,</a:t>
            </a:r>
            <a:r>
              <a:rPr lang="fr-FR" sz="2600" b="1" dirty="0"/>
              <a:t> </a:t>
            </a:r>
            <a:r>
              <a:rPr lang="fr-FR" sz="2600" dirty="0"/>
              <a:t>section du </a:t>
            </a:r>
            <a:r>
              <a:rPr lang="fr-FR" sz="2600" dirty="0" smtClean="0"/>
              <a:t>centre 2/3</a:t>
            </a:r>
            <a:endParaRPr lang="fr-FR" sz="2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b="1" dirty="0" err="1" smtClean="0"/>
              <a:t>OpacMainUserBlock</a:t>
            </a:r>
            <a:r>
              <a:rPr lang="fr-FR" sz="2600" dirty="0" smtClean="0"/>
              <a:t> </a:t>
            </a:r>
            <a:r>
              <a:rPr lang="fr-FR" sz="2600" dirty="0"/>
              <a:t>: section du </a:t>
            </a:r>
            <a:r>
              <a:rPr lang="fr-FR" sz="2600" dirty="0" smtClean="0"/>
              <a:t>centre 3/3</a:t>
            </a:r>
            <a:endParaRPr lang="fr-FR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b="1" dirty="0" err="1" smtClean="0"/>
              <a:t>OpacLoginInstructions</a:t>
            </a:r>
            <a:r>
              <a:rPr lang="fr-FR" sz="2600" dirty="0" smtClean="0"/>
              <a:t> </a:t>
            </a:r>
            <a:r>
              <a:rPr lang="fr-FR" sz="2600" dirty="0"/>
              <a:t>: section de droite, sous la boîte de connexion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b="1" dirty="0" err="1" smtClean="0"/>
              <a:t>OpacNavRight</a:t>
            </a:r>
            <a:r>
              <a:rPr lang="fr-FR" sz="2600" dirty="0" smtClean="0"/>
              <a:t> </a:t>
            </a:r>
            <a:r>
              <a:rPr lang="fr-FR" sz="2600" dirty="0"/>
              <a:t>: section de droite </a:t>
            </a:r>
            <a:endParaRPr lang="fr-FR" sz="2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b="1" dirty="0" err="1"/>
              <a:t>opaccredits</a:t>
            </a:r>
            <a:r>
              <a:rPr lang="fr-FR" sz="2600" dirty="0"/>
              <a:t> : pied de page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96516"/>
            <a:ext cx="1262856" cy="931390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886456" y="1054883"/>
            <a:ext cx="9183624" cy="957293"/>
          </a:xfrm>
          <a:prstGeom prst="rect">
            <a:avLst/>
          </a:prstGeom>
          <a:solidFill>
            <a:srgbClr val="40BCD4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Tous les blocs sont gérés dans le module Outils &gt; </a:t>
            </a:r>
            <a:r>
              <a:rPr lang="fr-FR" sz="2400" b="1" dirty="0" smtClean="0"/>
              <a:t>Personnalisation HTML</a:t>
            </a:r>
          </a:p>
          <a:p>
            <a:pPr marL="0" indent="0" algn="r">
              <a:buNone/>
            </a:pPr>
            <a:r>
              <a:rPr lang="fr-FR" sz="2000" dirty="0" smtClean="0"/>
              <a:t>sauf les annonces et la citation du jour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7198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675</Words>
  <Application>Microsoft Office PowerPoint</Application>
  <PresentationFormat>Grand écran</PresentationFormat>
  <Paragraphs>130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Arial Unicode MS</vt:lpstr>
      <vt:lpstr>Berlin Sans FB Demi</vt:lpstr>
      <vt:lpstr>Calibri</vt:lpstr>
      <vt:lpstr>Calibri Light</vt:lpstr>
      <vt:lpstr>Courier New</vt:lpstr>
      <vt:lpstr>Ebrima</vt:lpstr>
      <vt:lpstr>Thème Office</vt:lpstr>
      <vt:lpstr>Personnalisations HTML</vt:lpstr>
      <vt:lpstr>La personnalisation des interfaces</vt:lpstr>
      <vt:lpstr>La personnalisation des interfaces</vt:lpstr>
      <vt:lpstr>La personnalisation des interfaces</vt:lpstr>
      <vt:lpstr>L’interface professionnelle</vt:lpstr>
      <vt:lpstr>L’interface professionnelle : exemple</vt:lpstr>
      <vt:lpstr>L’interface professionnelle : exemple </vt:lpstr>
      <vt:lpstr>L’OPAC : page d’accueil</vt:lpstr>
      <vt:lpstr>L’OPAC : page d’accueil</vt:lpstr>
      <vt:lpstr>L’OPAC : messages explicatifs</vt:lpstr>
      <vt:lpstr>L’OPAC : les bonnes idées de Gladys Cathelain </vt:lpstr>
      <vt:lpstr>L’OPAC : exemple 1</vt:lpstr>
      <vt:lpstr>L’OPAC : exemple 2</vt:lpstr>
      <vt:lpstr>L’OPAC : exemple 2</vt:lpstr>
      <vt:lpstr>Recommandations</vt:lpstr>
      <vt:lpstr>Pour aller plus loin</vt:lpstr>
    </vt:vector>
  </TitlesOfParts>
  <Company>ENSSIB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Opac Koha</dc:title>
  <dc:creator>Aurélie Bérut</dc:creator>
  <cp:lastModifiedBy>Aurélie Bérut</cp:lastModifiedBy>
  <cp:revision>189</cp:revision>
  <cp:lastPrinted>2024-06-12T14:13:05Z</cp:lastPrinted>
  <dcterms:created xsi:type="dcterms:W3CDTF">2018-01-05T13:03:56Z</dcterms:created>
  <dcterms:modified xsi:type="dcterms:W3CDTF">2024-06-17T13:01:31Z</dcterms:modified>
</cp:coreProperties>
</file>