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72" r:id="rId13"/>
    <p:sldId id="271" r:id="rId14"/>
    <p:sldId id="275" r:id="rId15"/>
    <p:sldId id="269" r:id="rId16"/>
    <p:sldId id="273" r:id="rId17"/>
    <p:sldId id="274" r:id="rId18"/>
    <p:sldId id="266"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660"/>
  </p:normalViewPr>
  <p:slideViewPr>
    <p:cSldViewPr snapToGrid="0">
      <p:cViewPr varScale="1">
        <p:scale>
          <a:sx n="60" d="100"/>
          <a:sy n="60" d="100"/>
        </p:scale>
        <p:origin x="10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C3D08D-453D-3D58-B3B5-D3A11E1CE51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BA02B25-A868-6AE6-37AB-FAE895DA8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8366ADF-87B9-39AC-9323-96A053BCB744}"/>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5" name="Espace réservé du pied de page 4">
            <a:extLst>
              <a:ext uri="{FF2B5EF4-FFF2-40B4-BE49-F238E27FC236}">
                <a16:creationId xmlns:a16="http://schemas.microsoft.com/office/drawing/2014/main" id="{14B0BA94-A6A6-D575-2490-F54D7FB3D3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6BE9500-64A8-EE80-A9C8-7C462DC46F29}"/>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358316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0EF896-7FD6-0B70-871D-7293F57B75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0F09859-2B2A-9EA3-0ABA-6C4EA8CE5DD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ED5A97-8E29-8C60-620B-0B9CFF689B0A}"/>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5" name="Espace réservé du pied de page 4">
            <a:extLst>
              <a:ext uri="{FF2B5EF4-FFF2-40B4-BE49-F238E27FC236}">
                <a16:creationId xmlns:a16="http://schemas.microsoft.com/office/drawing/2014/main" id="{2A098533-1A7B-8B7F-A8E3-2F397FC70B7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7BE11E-5FD7-472E-46A8-3648E3671695}"/>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2377268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0F08B45-8BD7-6FC5-4E12-F3A86CB9D6A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D6FA2CF-986F-2AE2-0E5D-CD97B7D7917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5F8EB6E-612B-D357-ED16-601CC2A75565}"/>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5" name="Espace réservé du pied de page 4">
            <a:extLst>
              <a:ext uri="{FF2B5EF4-FFF2-40B4-BE49-F238E27FC236}">
                <a16:creationId xmlns:a16="http://schemas.microsoft.com/office/drawing/2014/main" id="{53043D5D-8156-39C1-FA18-6017EF9CBF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56BA829-7720-9C7C-A4CE-2AA8F00101A4}"/>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136766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99D34-78DD-1202-3F0F-3B4543B2C38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FB8E483-A544-3D5B-C830-35C60022149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DD869A-6F71-4E7C-F5F8-33FC20B23111}"/>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5" name="Espace réservé du pied de page 4">
            <a:extLst>
              <a:ext uri="{FF2B5EF4-FFF2-40B4-BE49-F238E27FC236}">
                <a16:creationId xmlns:a16="http://schemas.microsoft.com/office/drawing/2014/main" id="{B671690C-7AC6-C717-A176-D3055ED1E7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261F6C-9789-09A0-962F-DFFBCC704E76}"/>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555538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A2F73D-FC2B-2C53-1784-44D6E6A7EFA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7A79223-0F8F-E17C-D4E4-F9F0CB9441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164EA69-D962-670E-DBD3-3F158B51C5DD}"/>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5" name="Espace réservé du pied de page 4">
            <a:extLst>
              <a:ext uri="{FF2B5EF4-FFF2-40B4-BE49-F238E27FC236}">
                <a16:creationId xmlns:a16="http://schemas.microsoft.com/office/drawing/2014/main" id="{2028812C-928F-061A-B21D-230E2523D3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6EDC87-A289-2271-65AE-92320C521146}"/>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1686275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0F5FC-8995-CA0A-07A6-68AF403B10B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3452E5B-F9B0-401F-56F5-B90BE684BF3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9ED3452-1561-3353-03DF-AD7CB441F30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A45BBE5-06E4-93A3-14B2-182AAC7E57D4}"/>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6" name="Espace réservé du pied de page 5">
            <a:extLst>
              <a:ext uri="{FF2B5EF4-FFF2-40B4-BE49-F238E27FC236}">
                <a16:creationId xmlns:a16="http://schemas.microsoft.com/office/drawing/2014/main" id="{3F75BA87-D49B-32A9-4F1F-36E9C27D0D3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BD86CB7-6E08-101F-DAF0-03E3C6505911}"/>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954712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AEC561-6A7B-6EC3-3811-294F2617482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4CB3118-7C42-BC80-E12A-2841B521F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BF17035-70A6-9FCF-C837-3BCADAE9D92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D2DD363-C88D-6C7A-7CBB-3CCC474E00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C840DE3-751D-0989-503B-E7C03067086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75B85933-76C1-0558-6944-0A77567758BF}"/>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8" name="Espace réservé du pied de page 7">
            <a:extLst>
              <a:ext uri="{FF2B5EF4-FFF2-40B4-BE49-F238E27FC236}">
                <a16:creationId xmlns:a16="http://schemas.microsoft.com/office/drawing/2014/main" id="{D768AFA8-E88B-A9B5-4924-2F99944A399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BA744DB-5E43-D68D-F9DE-E152E615E104}"/>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3756546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86E7A0-AA98-263A-9C94-665919A22C2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E19E0E-4A83-EB87-1829-7295FAAF4AF0}"/>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4" name="Espace réservé du pied de page 3">
            <a:extLst>
              <a:ext uri="{FF2B5EF4-FFF2-40B4-BE49-F238E27FC236}">
                <a16:creationId xmlns:a16="http://schemas.microsoft.com/office/drawing/2014/main" id="{C369954C-BC18-D37E-9B17-A388EBD054B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3849DD-83A1-1F61-CC49-A5BD8FC26B81}"/>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42559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D3A793C-F509-A0DD-588F-41BC702C622F}"/>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3" name="Espace réservé du pied de page 2">
            <a:extLst>
              <a:ext uri="{FF2B5EF4-FFF2-40B4-BE49-F238E27FC236}">
                <a16:creationId xmlns:a16="http://schemas.microsoft.com/office/drawing/2014/main" id="{31E1A6A1-2AA2-E924-A023-A1222B91A22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1F93247-3772-D6C3-446F-9A603091351E}"/>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350654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4E92F-0650-C646-9F82-47AB36E63FB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2B56CAD-B50D-4DAD-B6A7-290EBAE22A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5AB986C-7756-4121-7658-E7A3E5928C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A2D0C2B-E807-1879-6639-69C3D3FE9BD2}"/>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6" name="Espace réservé du pied de page 5">
            <a:extLst>
              <a:ext uri="{FF2B5EF4-FFF2-40B4-BE49-F238E27FC236}">
                <a16:creationId xmlns:a16="http://schemas.microsoft.com/office/drawing/2014/main" id="{2A3DB332-5A73-6EE2-EC26-AB33402DB09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417CE33-4B99-E943-A4C4-7B4D1B917586}"/>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35806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2A0422-BE38-EFC5-2DDC-698C5497E03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BC507D2-4E2A-BCC3-E1EB-5D368786E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471B042-3A34-31D4-E8A3-4E38C844E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18820B6-72E0-E091-2777-D041F7832572}"/>
              </a:ext>
            </a:extLst>
          </p:cNvPr>
          <p:cNvSpPr>
            <a:spLocks noGrp="1"/>
          </p:cNvSpPr>
          <p:nvPr>
            <p:ph type="dt" sz="half" idx="10"/>
          </p:nvPr>
        </p:nvSpPr>
        <p:spPr/>
        <p:txBody>
          <a:bodyPr/>
          <a:lstStyle/>
          <a:p>
            <a:fld id="{787AA438-14E1-46C4-89A2-F706DE7BA27A}" type="datetimeFigureOut">
              <a:rPr lang="fr-FR" smtClean="0"/>
              <a:t>15/06/2024</a:t>
            </a:fld>
            <a:endParaRPr lang="fr-FR"/>
          </a:p>
        </p:txBody>
      </p:sp>
      <p:sp>
        <p:nvSpPr>
          <p:cNvPr id="6" name="Espace réservé du pied de page 5">
            <a:extLst>
              <a:ext uri="{FF2B5EF4-FFF2-40B4-BE49-F238E27FC236}">
                <a16:creationId xmlns:a16="http://schemas.microsoft.com/office/drawing/2014/main" id="{598764AB-F03E-4C1A-A672-1BF0665C15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2772835-49FC-73A6-1E4B-B09BEE03DF2F}"/>
              </a:ext>
            </a:extLst>
          </p:cNvPr>
          <p:cNvSpPr>
            <a:spLocks noGrp="1"/>
          </p:cNvSpPr>
          <p:nvPr>
            <p:ph type="sldNum" sz="quarter" idx="12"/>
          </p:nvPr>
        </p:nvSpPr>
        <p:spPr/>
        <p:txBody>
          <a:bodyPr/>
          <a:lstStyle/>
          <a:p>
            <a:fld id="{0E5AF407-6F70-486A-B3D1-1B28E3B0EFF1}" type="slidenum">
              <a:rPr lang="fr-FR" smtClean="0"/>
              <a:t>‹N°›</a:t>
            </a:fld>
            <a:endParaRPr lang="fr-FR"/>
          </a:p>
        </p:txBody>
      </p:sp>
    </p:spTree>
    <p:extLst>
      <p:ext uri="{BB962C8B-B14F-4D97-AF65-F5344CB8AC3E}">
        <p14:creationId xmlns:p14="http://schemas.microsoft.com/office/powerpoint/2010/main" val="103269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51F5F77-1D39-D136-2DFB-41CB2477F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C479D46-2931-C439-4FE9-02CE0B1D71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15A0A5-C212-9420-5880-7C8845B47D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7AA438-14E1-46C4-89A2-F706DE7BA27A}" type="datetimeFigureOut">
              <a:rPr lang="fr-FR" smtClean="0"/>
              <a:t>15/06/2024</a:t>
            </a:fld>
            <a:endParaRPr lang="fr-FR"/>
          </a:p>
        </p:txBody>
      </p:sp>
      <p:sp>
        <p:nvSpPr>
          <p:cNvPr id="5" name="Espace réservé du pied de page 4">
            <a:extLst>
              <a:ext uri="{FF2B5EF4-FFF2-40B4-BE49-F238E27FC236}">
                <a16:creationId xmlns:a16="http://schemas.microsoft.com/office/drawing/2014/main" id="{8E1198D2-55F2-1C21-ECD9-C1A4D2059A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06D72BB-C738-4F3E-003D-DFB4D0964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5AF407-6F70-486A-B3D1-1B28E3B0EFF1}" type="slidenum">
              <a:rPr lang="fr-FR" smtClean="0"/>
              <a:t>‹N°›</a:t>
            </a:fld>
            <a:endParaRPr lang="fr-FR"/>
          </a:p>
        </p:txBody>
      </p:sp>
    </p:spTree>
    <p:extLst>
      <p:ext uri="{BB962C8B-B14F-4D97-AF65-F5344CB8AC3E}">
        <p14:creationId xmlns:p14="http://schemas.microsoft.com/office/powerpoint/2010/main" val="2441421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alexandrine.beauxartsparis.fr/bibliotheque-numerique" TargetMode="External"/><Relationship Id="rId2" Type="http://schemas.openxmlformats.org/officeDocument/2006/relationships/hyperlink" Target="https://alexandrine.beauxartsparis.fr/" TargetMode="Externa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hyperlink" Target="https://alexandrine-bibnum.beauxartsparis.fr/s/ensba/page/welcom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A4D56AC-45BF-FAE9-0E07-0FBE5EB9577D}"/>
              </a:ext>
            </a:extLst>
          </p:cNvPr>
          <p:cNvSpPr>
            <a:spLocks noGrp="1"/>
          </p:cNvSpPr>
          <p:nvPr>
            <p:ph type="ctrTitle"/>
          </p:nvPr>
        </p:nvSpPr>
        <p:spPr>
          <a:xfrm>
            <a:off x="838200" y="728662"/>
            <a:ext cx="3785513" cy="3728853"/>
          </a:xfrm>
          <a:noFill/>
        </p:spPr>
        <p:txBody>
          <a:bodyPr>
            <a:normAutofit/>
          </a:bodyPr>
          <a:lstStyle/>
          <a:p>
            <a:pPr algn="l"/>
            <a:br>
              <a:rPr lang="fr-FR" sz="2900" dirty="0">
                <a:latin typeface="Arial" panose="020B0604020202020204" pitchFamily="34" charset="0"/>
                <a:ea typeface="+mn-ea"/>
                <a:cs typeface="+mn-cs"/>
              </a:rPr>
            </a:br>
            <a:br>
              <a:rPr lang="fr-FR" sz="2900" dirty="0">
                <a:latin typeface="Arial" panose="020B0604020202020204" pitchFamily="34" charset="0"/>
                <a:ea typeface="+mn-ea"/>
                <a:cs typeface="+mn-cs"/>
              </a:rPr>
            </a:br>
            <a:br>
              <a:rPr lang="fr-FR" sz="2900" dirty="0"/>
            </a:br>
            <a:r>
              <a:rPr lang="fr-FR" sz="3200" dirty="0">
                <a:latin typeface="+mn-lt"/>
                <a:ea typeface="+mn-ea"/>
                <a:cs typeface="Arial" panose="020B0604020202020204" pitchFamily="34" charset="0"/>
              </a:rPr>
              <a:t>Symposium </a:t>
            </a:r>
            <a:r>
              <a:rPr lang="fr-FR" sz="3200" dirty="0" err="1">
                <a:latin typeface="+mn-lt"/>
                <a:ea typeface="+mn-ea"/>
                <a:cs typeface="Arial" panose="020B0604020202020204" pitchFamily="34" charset="0"/>
              </a:rPr>
              <a:t>Kohala</a:t>
            </a:r>
            <a:br>
              <a:rPr lang="fr-FR" sz="3200" dirty="0">
                <a:latin typeface="+mn-lt"/>
                <a:ea typeface="+mn-ea"/>
                <a:cs typeface="Arial" panose="020B0604020202020204" pitchFamily="34" charset="0"/>
              </a:rPr>
            </a:br>
            <a:r>
              <a:rPr lang="fr-FR" sz="3200" dirty="0">
                <a:latin typeface="+mn-lt"/>
                <a:ea typeface="+mn-ea"/>
                <a:cs typeface="Arial" panose="020B0604020202020204" pitchFamily="34" charset="0"/>
              </a:rPr>
              <a:t>17 juin 2024</a:t>
            </a:r>
            <a:br>
              <a:rPr lang="fr-FR" sz="3200" dirty="0">
                <a:latin typeface="+mn-lt"/>
                <a:ea typeface="+mn-ea"/>
                <a:cs typeface="Arial" panose="020B0604020202020204" pitchFamily="34" charset="0"/>
              </a:rPr>
            </a:br>
            <a:br>
              <a:rPr lang="fr-FR" sz="3200" dirty="0">
                <a:latin typeface="+mn-lt"/>
                <a:cs typeface="Arial" panose="020B0604020202020204" pitchFamily="34" charset="0"/>
              </a:rPr>
            </a:br>
            <a:r>
              <a:rPr lang="fr-FR" sz="3200" dirty="0">
                <a:effectLst/>
                <a:latin typeface="+mn-lt"/>
                <a:cs typeface="Arial" panose="020B0604020202020204" pitchFamily="34" charset="0"/>
              </a:rPr>
              <a:t>Beaux-arts de Paris :</a:t>
            </a:r>
            <a:br>
              <a:rPr lang="fr-FR" sz="3200" dirty="0">
                <a:effectLst/>
                <a:latin typeface="+mn-lt"/>
                <a:cs typeface="Arial" panose="020B0604020202020204" pitchFamily="34" charset="0"/>
              </a:rPr>
            </a:br>
            <a:r>
              <a:rPr lang="fr-FR" sz="3200" dirty="0">
                <a:effectLst/>
                <a:latin typeface="+mn-lt"/>
                <a:cs typeface="Arial" panose="020B0604020202020204" pitchFamily="34" charset="0"/>
              </a:rPr>
              <a:t>projet Alexandrine</a:t>
            </a:r>
            <a:endParaRPr lang="fr-FR" sz="3200" dirty="0">
              <a:latin typeface="+mn-lt"/>
            </a:endParaRPr>
          </a:p>
        </p:txBody>
      </p:sp>
      <p:sp>
        <p:nvSpPr>
          <p:cNvPr id="3" name="Sous-titre 2">
            <a:extLst>
              <a:ext uri="{FF2B5EF4-FFF2-40B4-BE49-F238E27FC236}">
                <a16:creationId xmlns:a16="http://schemas.microsoft.com/office/drawing/2014/main" id="{CA482D3B-6728-9EA8-1C4E-9184137B44F1}"/>
              </a:ext>
            </a:extLst>
          </p:cNvPr>
          <p:cNvSpPr>
            <a:spLocks noGrp="1"/>
          </p:cNvSpPr>
          <p:nvPr>
            <p:ph type="subTitle" idx="1"/>
          </p:nvPr>
        </p:nvSpPr>
        <p:spPr>
          <a:xfrm>
            <a:off x="838200" y="4629235"/>
            <a:ext cx="3785514" cy="1680298"/>
          </a:xfrm>
          <a:noFill/>
        </p:spPr>
        <p:txBody>
          <a:bodyPr>
            <a:normAutofit/>
          </a:bodyPr>
          <a:lstStyle/>
          <a:p>
            <a:pPr algn="l"/>
            <a:r>
              <a:rPr lang="fr-FR" dirty="0">
                <a:effectLst/>
              </a:rPr>
              <a:t>Retour d'expérience de mise en place de bibliothèque numérique</a:t>
            </a:r>
            <a:r>
              <a:rPr lang="fr-FR" dirty="0"/>
              <a:t> </a:t>
            </a:r>
            <a:r>
              <a:rPr lang="fr-FR" dirty="0">
                <a:effectLst/>
              </a:rPr>
              <a:t>autour de Koha</a:t>
            </a:r>
          </a:p>
        </p:txBody>
      </p:sp>
      <p:pic>
        <p:nvPicPr>
          <p:cNvPr id="27" name="Image 26">
            <a:extLst>
              <a:ext uri="{FF2B5EF4-FFF2-40B4-BE49-F238E27FC236}">
                <a16:creationId xmlns:a16="http://schemas.microsoft.com/office/drawing/2014/main" id="{6C46F624-53A7-98DC-93F3-89E1C971CA36}"/>
              </a:ext>
            </a:extLst>
          </p:cNvPr>
          <p:cNvPicPr>
            <a:picLocks noChangeAspect="1"/>
          </p:cNvPicPr>
          <p:nvPr/>
        </p:nvPicPr>
        <p:blipFill rotWithShape="1">
          <a:blip r:embed="rId2"/>
          <a:srcRect t="1532" r="-1" b="1530"/>
          <a:stretch/>
        </p:blipFill>
        <p:spPr>
          <a:xfrm>
            <a:off x="5009505" y="10"/>
            <a:ext cx="7182495" cy="6857990"/>
          </a:xfrm>
          <a:prstGeom prst="rect">
            <a:avLst/>
          </a:prstGeom>
        </p:spPr>
      </p:pic>
    </p:spTree>
    <p:extLst>
      <p:ext uri="{BB962C8B-B14F-4D97-AF65-F5344CB8AC3E}">
        <p14:creationId xmlns:p14="http://schemas.microsoft.com/office/powerpoint/2010/main" val="92781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CC0EC96F-C906-E5CC-6FB6-E56601991D40}"/>
              </a:ext>
            </a:extLst>
          </p:cNvPr>
          <p:cNvSpPr txBox="1"/>
          <p:nvPr/>
        </p:nvSpPr>
        <p:spPr>
          <a:xfrm>
            <a:off x="154745" y="225083"/>
            <a:ext cx="6513341" cy="6400800"/>
          </a:xfrm>
          <a:prstGeom prst="rect">
            <a:avLst/>
          </a:prstGeom>
        </p:spPr>
        <p:txBody>
          <a:bodyPr vert="horz" lIns="91440" tIns="45720" rIns="91440" bIns="45720" rtlCol="0">
            <a:noAutofit/>
          </a:bodyPr>
          <a:lstStyle/>
          <a:p>
            <a:pPr>
              <a:lnSpc>
                <a:spcPct val="115000"/>
              </a:lnSpc>
              <a:spcAft>
                <a:spcPts val="1000"/>
              </a:spcAft>
            </a:pPr>
            <a:r>
              <a:rPr lang="fr-FR" sz="2400" kern="100" dirty="0">
                <a:effectLst/>
                <a:ea typeface="Calibri" panose="020F0502020204030204" pitchFamily="34" charset="0"/>
                <a:cs typeface="Times New Roman" panose="02020603050405020304" pitchFamily="18" charset="0"/>
              </a:rPr>
              <a:t>DES COLLECTIONS NUMERISEES A LA BIBLIOTHEQUE NUMERIQUE</a:t>
            </a:r>
          </a:p>
          <a:p>
            <a:pPr algn="just">
              <a:lnSpc>
                <a:spcPct val="115000"/>
              </a:lnSpc>
              <a:spcAft>
                <a:spcPts val="1000"/>
              </a:spcAft>
            </a:pPr>
            <a:endParaRPr lang="fr-FR" sz="2400" kern="100" dirty="0">
              <a:effectLst/>
              <a:ea typeface="Calibri" panose="020F0502020204030204" pitchFamily="34" charset="0"/>
              <a:cs typeface="Arial" panose="020B0604020202020204" pitchFamily="34" charset="0"/>
            </a:endParaRPr>
          </a:p>
          <a:p>
            <a:pPr algn="just">
              <a:lnSpc>
                <a:spcPct val="115000"/>
              </a:lnSpc>
              <a:spcAft>
                <a:spcPts val="1000"/>
              </a:spcAft>
            </a:pPr>
            <a:r>
              <a:rPr lang="fr-FR" sz="2400" kern="100" dirty="0">
                <a:effectLst/>
                <a:ea typeface="Calibri" panose="020F0502020204030204" pitchFamily="34" charset="0"/>
                <a:cs typeface="Arial" panose="020B0604020202020204" pitchFamily="34" charset="0"/>
              </a:rPr>
              <a:t>Un des objectifs du portail était donc de valoriser les collections numérisées, dont le volume allait croissant,</a:t>
            </a:r>
          </a:p>
          <a:p>
            <a:pPr algn="just">
              <a:lnSpc>
                <a:spcPct val="115000"/>
              </a:lnSpc>
              <a:spcAft>
                <a:spcPts val="1000"/>
              </a:spcAft>
            </a:pPr>
            <a:r>
              <a:rPr lang="fr-FR" sz="2400" kern="100" dirty="0">
                <a:effectLst/>
                <a:ea typeface="Calibri" panose="020F0502020204030204" pitchFamily="34" charset="0"/>
                <a:cs typeface="Arial" panose="020B0604020202020204" pitchFamily="34" charset="0"/>
              </a:rPr>
              <a:t>Le portail étant l’outil d’exposition de la bibliothèque numérique, il nous fallait aussi un outil de gestion des médias et des notices….C’est ainsi que la brique </a:t>
            </a:r>
            <a:r>
              <a:rPr lang="fr-FR" sz="2400" kern="100" dirty="0" err="1">
                <a:effectLst/>
                <a:ea typeface="Calibri" panose="020F0502020204030204" pitchFamily="34" charset="0"/>
                <a:cs typeface="Arial" panose="020B0604020202020204" pitchFamily="34" charset="0"/>
              </a:rPr>
              <a:t>Omeka</a:t>
            </a:r>
            <a:r>
              <a:rPr lang="fr-FR" sz="2400" kern="100" dirty="0">
                <a:effectLst/>
                <a:ea typeface="Calibri" panose="020F0502020204030204" pitchFamily="34" charset="0"/>
                <a:cs typeface="Arial" panose="020B0604020202020204" pitchFamily="34" charset="0"/>
              </a:rPr>
              <a:t> S a été intégrée au projet afin d’y regrouper les notices issues de Koha (étape intermédiaire) et les médias, qui pour les deux services, étaient stockés sur différents serveurs au sein de l’ENSBA.</a:t>
            </a:r>
            <a:endParaRPr lang="fr-FR" sz="2400" kern="100" dirty="0">
              <a:effectLst/>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83665954-C4D6-A153-CC84-16D99B4B4DA6}"/>
              </a:ext>
            </a:extLst>
          </p:cNvPr>
          <p:cNvPicPr>
            <a:picLocks noChangeAspect="1"/>
          </p:cNvPicPr>
          <p:nvPr/>
        </p:nvPicPr>
        <p:blipFill rotWithShape="1">
          <a:blip r:embed="rId2"/>
          <a:srcRect l="11876" r="16351" b="1"/>
          <a:stretch/>
        </p:blipFill>
        <p:spPr>
          <a:xfrm>
            <a:off x="6865034" y="0"/>
            <a:ext cx="5399740" cy="6858000"/>
          </a:xfrm>
          <a:prstGeom prst="rect">
            <a:avLst/>
          </a:prstGeom>
        </p:spPr>
      </p:pic>
    </p:spTree>
    <p:extLst>
      <p:ext uri="{BB962C8B-B14F-4D97-AF65-F5344CB8AC3E}">
        <p14:creationId xmlns:p14="http://schemas.microsoft.com/office/powerpoint/2010/main" val="2341907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7">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DBC79E69-5B37-EAFB-240A-6C6016FC58CD}"/>
              </a:ext>
            </a:extLst>
          </p:cNvPr>
          <p:cNvSpPr txBox="1"/>
          <p:nvPr/>
        </p:nvSpPr>
        <p:spPr>
          <a:xfrm>
            <a:off x="0" y="1"/>
            <a:ext cx="6883430" cy="6857990"/>
          </a:xfrm>
          <a:prstGeom prst="rect">
            <a:avLst/>
          </a:prstGeom>
        </p:spPr>
        <p:txBody>
          <a:bodyPr vert="horz" lIns="91440" tIns="45720" rIns="91440" bIns="45720" rtlCol="0">
            <a:noAutofit/>
          </a:bodyPr>
          <a:lstStyle/>
          <a:p>
            <a:pPr>
              <a:lnSpc>
                <a:spcPct val="90000"/>
              </a:lnSpc>
              <a:spcAft>
                <a:spcPts val="600"/>
              </a:spcAft>
            </a:pPr>
            <a:r>
              <a:rPr lang="en-US" sz="2400" dirty="0"/>
              <a:t>VERS OMEKA – LES MEDIAS ET LES NOTICES CONCERNES</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i="1" dirty="0" err="1"/>
              <a:t>Bibliothèque</a:t>
            </a:r>
            <a:r>
              <a:rPr lang="en-US" sz="2400" i="1" dirty="0"/>
              <a:t> d’art </a:t>
            </a:r>
            <a:r>
              <a:rPr lang="en-US" sz="2400" i="1" dirty="0" err="1"/>
              <a:t>contemporain</a:t>
            </a:r>
            <a:r>
              <a:rPr lang="en-US" sz="2400" dirty="0"/>
              <a:t> :</a:t>
            </a:r>
          </a:p>
          <a:p>
            <a:pPr>
              <a:lnSpc>
                <a:spcPct val="90000"/>
              </a:lnSpc>
              <a:spcAft>
                <a:spcPts val="600"/>
              </a:spcAft>
            </a:pPr>
            <a:r>
              <a:rPr lang="en-US" sz="2400" dirty="0"/>
              <a:t>- </a:t>
            </a:r>
            <a:r>
              <a:rPr lang="en-US" sz="2400" dirty="0" err="1"/>
              <a:t>Conférences</a:t>
            </a:r>
            <a:r>
              <a:rPr lang="en-US" sz="2400" dirty="0"/>
              <a:t> de </a:t>
            </a:r>
            <a:r>
              <a:rPr lang="en-US" sz="2400" dirty="0" err="1"/>
              <a:t>l’ENSBA</a:t>
            </a:r>
            <a:r>
              <a:rPr lang="en-US" sz="2400" dirty="0"/>
              <a:t> : 150 </a:t>
            </a:r>
            <a:r>
              <a:rPr lang="en-US" sz="2400" dirty="0" err="1"/>
              <a:t>conférences</a:t>
            </a:r>
            <a:r>
              <a:rPr lang="en-US" sz="2400" dirty="0"/>
              <a:t> </a:t>
            </a:r>
            <a:r>
              <a:rPr lang="en-US" sz="2400" dirty="0" err="1"/>
              <a:t>numérisées</a:t>
            </a:r>
            <a:r>
              <a:rPr lang="en-US" sz="2400" dirty="0"/>
              <a:t> par PSL </a:t>
            </a:r>
            <a:r>
              <a:rPr lang="en-US" sz="2400" dirty="0" err="1"/>
              <a:t>dont</a:t>
            </a:r>
            <a:r>
              <a:rPr lang="en-US" sz="2400" dirty="0"/>
              <a:t> les notices </a:t>
            </a:r>
            <a:r>
              <a:rPr lang="en-US" sz="2400" dirty="0" err="1"/>
              <a:t>ont</a:t>
            </a:r>
            <a:r>
              <a:rPr lang="en-US" sz="2400" dirty="0"/>
              <a:t> </a:t>
            </a:r>
            <a:r>
              <a:rPr lang="en-US" sz="2400" dirty="0" err="1"/>
              <a:t>été</a:t>
            </a:r>
            <a:r>
              <a:rPr lang="en-US" sz="2400" dirty="0"/>
              <a:t> </a:t>
            </a:r>
            <a:r>
              <a:rPr lang="en-US" sz="2400" dirty="0" err="1"/>
              <a:t>exportées</a:t>
            </a:r>
            <a:r>
              <a:rPr lang="en-US" sz="2400" dirty="0"/>
              <a:t> </a:t>
            </a:r>
            <a:r>
              <a:rPr lang="en-US" sz="2400" dirty="0" err="1"/>
              <a:t>sélectivement</a:t>
            </a:r>
            <a:r>
              <a:rPr lang="en-US" sz="2400" dirty="0"/>
              <a:t> de Koha </a:t>
            </a:r>
            <a:r>
              <a:rPr lang="en-US" sz="2400" dirty="0" err="1"/>
              <a:t>vers</a:t>
            </a:r>
            <a:r>
              <a:rPr lang="en-US" sz="2400" dirty="0"/>
              <a:t> </a:t>
            </a:r>
            <a:r>
              <a:rPr lang="en-US" sz="2400" dirty="0" err="1"/>
              <a:t>Omeka</a:t>
            </a:r>
            <a:r>
              <a:rPr lang="en-US" sz="2400" dirty="0"/>
              <a:t>.</a:t>
            </a:r>
          </a:p>
          <a:p>
            <a:pPr>
              <a:lnSpc>
                <a:spcPct val="90000"/>
              </a:lnSpc>
              <a:spcAft>
                <a:spcPts val="600"/>
              </a:spcAft>
            </a:pPr>
            <a:r>
              <a:rPr lang="en-US" sz="2400" dirty="0"/>
              <a:t>- Images de </a:t>
            </a:r>
            <a:r>
              <a:rPr lang="en-US" sz="2400" dirty="0" err="1"/>
              <a:t>diplômes</a:t>
            </a:r>
            <a:r>
              <a:rPr lang="en-US" sz="2400" dirty="0"/>
              <a:t> </a:t>
            </a:r>
            <a:r>
              <a:rPr lang="en-US" sz="2400" dirty="0" err="1"/>
              <a:t>d’étudiants</a:t>
            </a:r>
            <a:r>
              <a:rPr lang="en-US" sz="2400" dirty="0"/>
              <a:t> : environ 4000 notices dans Koha pour plus de 50 000 </a:t>
            </a:r>
            <a:r>
              <a:rPr lang="en-US" sz="2400" dirty="0" err="1"/>
              <a:t>médias</a:t>
            </a:r>
            <a:r>
              <a:rPr lang="en-US" sz="2400" dirty="0"/>
              <a:t>.</a:t>
            </a:r>
          </a:p>
          <a:p>
            <a:pPr>
              <a:lnSpc>
                <a:spcPct val="90000"/>
              </a:lnSpc>
              <a:spcAft>
                <a:spcPts val="600"/>
              </a:spcAft>
            </a:pPr>
            <a:r>
              <a:rPr lang="en-US" sz="2400" dirty="0"/>
              <a:t>- </a:t>
            </a:r>
            <a:r>
              <a:rPr lang="en-US" sz="2400" dirty="0" err="1"/>
              <a:t>Mémoires</a:t>
            </a:r>
            <a:r>
              <a:rPr lang="en-US" sz="2400" dirty="0"/>
              <a:t> </a:t>
            </a:r>
            <a:r>
              <a:rPr lang="en-US" sz="2400" dirty="0" err="1"/>
              <a:t>d’étudiants</a:t>
            </a:r>
            <a:r>
              <a:rPr lang="en-US" sz="2400" dirty="0"/>
              <a:t> : 420 notices dans Koha et environ 200 </a:t>
            </a:r>
            <a:r>
              <a:rPr lang="en-US" sz="2400" dirty="0" err="1"/>
              <a:t>médias</a:t>
            </a:r>
            <a:r>
              <a:rPr lang="en-US" sz="2400" dirty="0"/>
              <a:t>.</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i="1" dirty="0"/>
              <a:t>Collections</a:t>
            </a:r>
            <a:r>
              <a:rPr lang="en-US" sz="2400" dirty="0"/>
              <a:t> :</a:t>
            </a:r>
          </a:p>
          <a:p>
            <a:pPr>
              <a:lnSpc>
                <a:spcPct val="90000"/>
              </a:lnSpc>
              <a:spcAft>
                <a:spcPts val="600"/>
              </a:spcAft>
            </a:pPr>
            <a:r>
              <a:rPr lang="en-US" sz="2400" dirty="0"/>
              <a:t>- Livres des collections </a:t>
            </a:r>
            <a:r>
              <a:rPr lang="en-US" sz="2400" dirty="0" err="1"/>
              <a:t>patrimoniales</a:t>
            </a:r>
            <a:r>
              <a:rPr lang="en-US" sz="2400" dirty="0"/>
              <a:t> : 23000 </a:t>
            </a:r>
            <a:r>
              <a:rPr lang="en-US" sz="2400" dirty="0" err="1"/>
              <a:t>médias</a:t>
            </a:r>
            <a:r>
              <a:rPr lang="en-US" sz="2400" dirty="0"/>
              <a:t> pour environ 550 notices.</a:t>
            </a:r>
          </a:p>
          <a:p>
            <a:pPr>
              <a:lnSpc>
                <a:spcPct val="90000"/>
              </a:lnSpc>
              <a:spcAft>
                <a:spcPts val="600"/>
              </a:spcAft>
            </a:pPr>
            <a:r>
              <a:rPr lang="en-US" sz="2400" dirty="0"/>
              <a:t>- Les </a:t>
            </a:r>
            <a:r>
              <a:rPr lang="en-US" sz="2400" dirty="0" err="1"/>
              <a:t>manuscrits</a:t>
            </a:r>
            <a:r>
              <a:rPr lang="en-US" sz="2400" dirty="0"/>
              <a:t> et archives : 66 000 notices dans </a:t>
            </a:r>
            <a:r>
              <a:rPr lang="en-US" sz="2400" dirty="0" err="1"/>
              <a:t>Micromusée</a:t>
            </a:r>
            <a:r>
              <a:rPr lang="en-US" sz="2400" dirty="0"/>
              <a:t> </a:t>
            </a:r>
            <a:r>
              <a:rPr lang="en-US" sz="2400" dirty="0" err="1"/>
              <a:t>comportant</a:t>
            </a:r>
            <a:r>
              <a:rPr lang="en-US" sz="2400" dirty="0"/>
              <a:t> au </a:t>
            </a:r>
            <a:r>
              <a:rPr lang="en-US" sz="2400" dirty="0" err="1"/>
              <a:t>moins</a:t>
            </a:r>
            <a:r>
              <a:rPr lang="en-US" sz="2400" dirty="0"/>
              <a:t> </a:t>
            </a:r>
            <a:r>
              <a:rPr lang="en-US" sz="2400" dirty="0" err="1"/>
              <a:t>une</a:t>
            </a:r>
            <a:r>
              <a:rPr lang="en-US" sz="2400" dirty="0"/>
              <a:t> image. </a:t>
            </a:r>
            <a:r>
              <a:rPr lang="en-US" sz="2400" dirty="0" err="1"/>
              <a:t>Seules</a:t>
            </a:r>
            <a:r>
              <a:rPr lang="en-US" sz="2400" dirty="0"/>
              <a:t> les images </a:t>
            </a:r>
            <a:r>
              <a:rPr lang="en-US" sz="2400" dirty="0" err="1"/>
              <a:t>sont</a:t>
            </a:r>
            <a:r>
              <a:rPr lang="en-US" sz="2400" dirty="0"/>
              <a:t> </a:t>
            </a:r>
            <a:r>
              <a:rPr lang="en-US" sz="2400" dirty="0" err="1"/>
              <a:t>exportées</a:t>
            </a:r>
            <a:r>
              <a:rPr lang="en-US" sz="2400" dirty="0"/>
              <a:t> </a:t>
            </a:r>
            <a:r>
              <a:rPr lang="en-US" sz="2400" dirty="0" err="1"/>
              <a:t>vers</a:t>
            </a:r>
            <a:r>
              <a:rPr lang="en-US" sz="2400" dirty="0"/>
              <a:t> </a:t>
            </a:r>
            <a:r>
              <a:rPr lang="en-US" sz="2400" dirty="0" err="1"/>
              <a:t>Omeka</a:t>
            </a:r>
            <a:endParaRPr lang="en-US" sz="2400" dirty="0"/>
          </a:p>
        </p:txBody>
      </p:sp>
      <p:pic>
        <p:nvPicPr>
          <p:cNvPr id="6" name="Image 5">
            <a:extLst>
              <a:ext uri="{FF2B5EF4-FFF2-40B4-BE49-F238E27FC236}">
                <a16:creationId xmlns:a16="http://schemas.microsoft.com/office/drawing/2014/main" id="{13F437C3-1AEB-F8A7-E375-F72D09AFAA29}"/>
              </a:ext>
            </a:extLst>
          </p:cNvPr>
          <p:cNvPicPr>
            <a:picLocks noChangeAspect="1"/>
          </p:cNvPicPr>
          <p:nvPr/>
        </p:nvPicPr>
        <p:blipFill rotWithShape="1">
          <a:blip r:embed="rId2"/>
          <a:srcRect t="3284" r="1" b="1223"/>
          <a:stretch/>
        </p:blipFill>
        <p:spPr>
          <a:xfrm>
            <a:off x="6883430" y="-147483"/>
            <a:ext cx="7181613" cy="6857990"/>
          </a:xfrm>
          <a:prstGeom prst="rect">
            <a:avLst/>
          </a:prstGeom>
          <a:effectLst/>
        </p:spPr>
      </p:pic>
    </p:spTree>
    <p:extLst>
      <p:ext uri="{BB962C8B-B14F-4D97-AF65-F5344CB8AC3E}">
        <p14:creationId xmlns:p14="http://schemas.microsoft.com/office/powerpoint/2010/main" val="382396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FCF41E65-5367-C403-D755-1371AEC9A460}"/>
              </a:ext>
            </a:extLst>
          </p:cNvPr>
          <p:cNvSpPr txBox="1"/>
          <p:nvPr/>
        </p:nvSpPr>
        <p:spPr>
          <a:xfrm>
            <a:off x="0" y="-1"/>
            <a:ext cx="6096000" cy="6858001"/>
          </a:xfrm>
          <a:prstGeom prst="rect">
            <a:avLst/>
          </a:prstGeom>
        </p:spPr>
        <p:txBody>
          <a:bodyPr vert="horz" lIns="91440" tIns="45720" rIns="91440" bIns="45720" rtlCol="0">
            <a:noAutofit/>
          </a:bodyPr>
          <a:lstStyle/>
          <a:p>
            <a:pPr>
              <a:lnSpc>
                <a:spcPct val="90000"/>
              </a:lnSpc>
              <a:spcAft>
                <a:spcPts val="600"/>
              </a:spcAft>
            </a:pPr>
            <a:r>
              <a:rPr lang="en-US" sz="2400" dirty="0"/>
              <a:t>LE DEROULEMENT DES OPERATIONS – LA MIGRATION</a:t>
            </a:r>
          </a:p>
          <a:p>
            <a:pPr>
              <a:lnSpc>
                <a:spcPct val="90000"/>
              </a:lnSpc>
              <a:spcAft>
                <a:spcPts val="600"/>
              </a:spcAft>
            </a:pPr>
            <a:endParaRPr lang="en-US" sz="2400" dirty="0"/>
          </a:p>
          <a:p>
            <a:pPr>
              <a:lnSpc>
                <a:spcPct val="90000"/>
              </a:lnSpc>
              <a:spcAft>
                <a:spcPts val="600"/>
              </a:spcAft>
            </a:pPr>
            <a:r>
              <a:rPr lang="en-US" sz="2400" dirty="0"/>
              <a:t>Pour la migration </a:t>
            </a:r>
            <a:r>
              <a:rPr lang="en-US" sz="2400" dirty="0" err="1"/>
              <a:t>vers</a:t>
            </a:r>
            <a:r>
              <a:rPr lang="en-US" sz="2400" dirty="0"/>
              <a:t> </a:t>
            </a:r>
            <a:r>
              <a:rPr lang="en-US" sz="2400" dirty="0" err="1"/>
              <a:t>Omeka</a:t>
            </a:r>
            <a:r>
              <a:rPr lang="en-US" sz="2400" dirty="0"/>
              <a:t>, </a:t>
            </a:r>
            <a:r>
              <a:rPr lang="en-US" sz="2400" dirty="0" err="1"/>
              <a:t>ce</a:t>
            </a:r>
            <a:r>
              <a:rPr lang="en-US" sz="2400" dirty="0"/>
              <a:t> </a:t>
            </a:r>
            <a:r>
              <a:rPr lang="en-US" sz="2400" dirty="0" err="1"/>
              <a:t>n’était</a:t>
            </a:r>
            <a:r>
              <a:rPr lang="en-US" sz="2400" dirty="0"/>
              <a:t> pas </a:t>
            </a:r>
            <a:r>
              <a:rPr lang="en-US" sz="2400" dirty="0" err="1"/>
              <a:t>comme</a:t>
            </a:r>
            <a:r>
              <a:rPr lang="en-US" sz="2400" dirty="0"/>
              <a:t> pour Koha </a:t>
            </a:r>
            <a:r>
              <a:rPr lang="en-US" sz="2400" dirty="0" err="1"/>
              <a:t>où</a:t>
            </a:r>
            <a:r>
              <a:rPr lang="en-US" sz="2400" dirty="0"/>
              <a:t> </a:t>
            </a:r>
            <a:r>
              <a:rPr lang="en-US" sz="2400" dirty="0" err="1"/>
              <a:t>l’on</a:t>
            </a:r>
            <a:r>
              <a:rPr lang="en-US" sz="2400" dirty="0"/>
              <a:t> </a:t>
            </a:r>
            <a:r>
              <a:rPr lang="en-US" sz="2400" dirty="0" err="1"/>
              <a:t>avait</a:t>
            </a:r>
            <a:r>
              <a:rPr lang="en-US" sz="2400" dirty="0"/>
              <a:t> </a:t>
            </a:r>
            <a:r>
              <a:rPr lang="en-US" sz="2400" dirty="0" err="1"/>
              <a:t>migré</a:t>
            </a:r>
            <a:r>
              <a:rPr lang="en-US" sz="2400" dirty="0"/>
              <a:t> </a:t>
            </a:r>
            <a:r>
              <a:rPr lang="en-US" sz="2400" dirty="0" err="1"/>
              <a:t>toutes</a:t>
            </a:r>
            <a:r>
              <a:rPr lang="en-US" sz="2400" dirty="0"/>
              <a:t> les </a:t>
            </a:r>
            <a:r>
              <a:rPr lang="en-US" sz="2400" dirty="0" err="1"/>
              <a:t>données</a:t>
            </a:r>
            <a:r>
              <a:rPr lang="en-US" sz="2400" dirty="0"/>
              <a:t>. On fait </a:t>
            </a:r>
            <a:r>
              <a:rPr lang="en-US" sz="2400" dirty="0" err="1"/>
              <a:t>d’une</a:t>
            </a:r>
            <a:r>
              <a:rPr lang="en-US" sz="2400" dirty="0"/>
              <a:t> part le choix des notices </a:t>
            </a:r>
            <a:r>
              <a:rPr lang="en-US" sz="2400" dirty="0" err="1"/>
              <a:t>qu’on</a:t>
            </a:r>
            <a:r>
              <a:rPr lang="en-US" sz="2400" dirty="0"/>
              <a:t> </a:t>
            </a:r>
            <a:r>
              <a:rPr lang="en-US" sz="2400" dirty="0" err="1"/>
              <a:t>veut</a:t>
            </a:r>
            <a:r>
              <a:rPr lang="en-US" sz="2400" dirty="0"/>
              <a:t> </a:t>
            </a:r>
            <a:r>
              <a:rPr lang="en-US" sz="2400" dirty="0" err="1"/>
              <a:t>migrer</a:t>
            </a:r>
            <a:r>
              <a:rPr lang="en-US" sz="2400" dirty="0"/>
              <a:t> et </a:t>
            </a:r>
            <a:r>
              <a:rPr lang="en-US" sz="2400" dirty="0" err="1"/>
              <a:t>d’autre</a:t>
            </a:r>
            <a:r>
              <a:rPr lang="en-US" sz="2400" dirty="0"/>
              <a:t> part </a:t>
            </a:r>
            <a:r>
              <a:rPr lang="en-US" sz="2400" dirty="0" err="1"/>
              <a:t>celui</a:t>
            </a:r>
            <a:r>
              <a:rPr lang="en-US" sz="2400" dirty="0"/>
              <a:t> des champs UNIMARC qui </a:t>
            </a:r>
            <a:r>
              <a:rPr lang="en-US" sz="2400" dirty="0" err="1"/>
              <a:t>seront</a:t>
            </a:r>
            <a:r>
              <a:rPr lang="en-US" sz="2400" dirty="0"/>
              <a:t> </a:t>
            </a:r>
            <a:r>
              <a:rPr lang="en-US" sz="2400" dirty="0" err="1"/>
              <a:t>traduits</a:t>
            </a:r>
            <a:r>
              <a:rPr lang="en-US" sz="2400" dirty="0"/>
              <a:t> dans les champs Dublin Core. </a:t>
            </a:r>
            <a:r>
              <a:rPr lang="en-US" sz="2400" dirty="0" err="1"/>
              <a:t>Ces</a:t>
            </a:r>
            <a:r>
              <a:rPr lang="en-US" sz="2400" dirty="0"/>
              <a:t> deux </a:t>
            </a:r>
            <a:r>
              <a:rPr lang="en-US" sz="2400" dirty="0" err="1"/>
              <a:t>opérations</a:t>
            </a:r>
            <a:r>
              <a:rPr lang="en-US" sz="2400" dirty="0"/>
              <a:t> font </a:t>
            </a:r>
            <a:r>
              <a:rPr lang="en-US" sz="2400" dirty="0" err="1"/>
              <a:t>l’objet</a:t>
            </a:r>
            <a:r>
              <a:rPr lang="en-US" sz="2400" dirty="0"/>
              <a:t> d’un mapping et de </a:t>
            </a:r>
            <a:r>
              <a:rPr lang="en-US" sz="2400" dirty="0" err="1"/>
              <a:t>spécification</a:t>
            </a:r>
            <a:r>
              <a:rPr lang="en-US" sz="2400" dirty="0"/>
              <a:t> pour la migration.</a:t>
            </a:r>
          </a:p>
          <a:p>
            <a:pPr>
              <a:lnSpc>
                <a:spcPct val="90000"/>
              </a:lnSpc>
              <a:spcAft>
                <a:spcPts val="600"/>
              </a:spcAft>
            </a:pPr>
            <a:endParaRPr lang="en-US" sz="2400" dirty="0"/>
          </a:p>
          <a:p>
            <a:pPr>
              <a:lnSpc>
                <a:spcPct val="90000"/>
              </a:lnSpc>
              <a:spcAft>
                <a:spcPts val="600"/>
              </a:spcAft>
            </a:pPr>
            <a:r>
              <a:rPr lang="en-US" sz="2400" dirty="0"/>
              <a:t>Dans Dublin Core, pas de notion </a:t>
            </a:r>
            <a:r>
              <a:rPr lang="en-US" sz="2400" dirty="0" err="1"/>
              <a:t>d’autorité</a:t>
            </a:r>
            <a:r>
              <a:rPr lang="en-US" sz="2400" dirty="0"/>
              <a:t>, nous </a:t>
            </a:r>
            <a:r>
              <a:rPr lang="en-US" sz="2400" dirty="0" err="1"/>
              <a:t>faisons</a:t>
            </a:r>
            <a:r>
              <a:rPr lang="en-US" sz="2400" dirty="0"/>
              <a:t> le choix </a:t>
            </a:r>
            <a:r>
              <a:rPr lang="en-US" sz="2400" dirty="0" err="1"/>
              <a:t>d’avoir</a:t>
            </a:r>
            <a:r>
              <a:rPr lang="en-US" sz="2400" dirty="0"/>
              <a:t> des champs qui </a:t>
            </a:r>
            <a:r>
              <a:rPr lang="en-US" sz="2400" dirty="0" err="1"/>
              <a:t>devraient</a:t>
            </a:r>
            <a:r>
              <a:rPr lang="en-US" sz="2400" dirty="0"/>
              <a:t> nous </a:t>
            </a:r>
            <a:r>
              <a:rPr lang="en-US" sz="2400" dirty="0" err="1"/>
              <a:t>permettre</a:t>
            </a:r>
            <a:r>
              <a:rPr lang="en-US" sz="2400" dirty="0"/>
              <a:t> de </a:t>
            </a:r>
            <a:r>
              <a:rPr lang="en-US" sz="2400" dirty="0" err="1"/>
              <a:t>récupérer</a:t>
            </a:r>
            <a:r>
              <a:rPr lang="en-US" sz="2400" dirty="0"/>
              <a:t> </a:t>
            </a:r>
            <a:r>
              <a:rPr lang="en-US" sz="2400" dirty="0" err="1"/>
              <a:t>toutes</a:t>
            </a:r>
            <a:r>
              <a:rPr lang="en-US" sz="2400" dirty="0"/>
              <a:t> les </a:t>
            </a:r>
            <a:r>
              <a:rPr lang="en-US" sz="2400" dirty="0" err="1"/>
              <a:t>informations</a:t>
            </a:r>
            <a:r>
              <a:rPr lang="en-US" sz="2400" dirty="0"/>
              <a:t> </a:t>
            </a:r>
            <a:r>
              <a:rPr lang="en-US" sz="2400" dirty="0" err="1"/>
              <a:t>nécessaires</a:t>
            </a:r>
            <a:r>
              <a:rPr lang="en-US" sz="2400" dirty="0"/>
              <a:t> à la recherche dans le </a:t>
            </a:r>
            <a:r>
              <a:rPr lang="en-US" sz="2400" dirty="0" err="1"/>
              <a:t>portail</a:t>
            </a:r>
            <a:r>
              <a:rPr lang="en-US" sz="2400" dirty="0"/>
              <a:t> Alexandrine. La recherche y </a:t>
            </a:r>
            <a:r>
              <a:rPr lang="en-US" sz="2400" dirty="0" err="1"/>
              <a:t>reposera</a:t>
            </a:r>
            <a:r>
              <a:rPr lang="en-US" sz="2400" dirty="0"/>
              <a:t> sur un </a:t>
            </a:r>
            <a:r>
              <a:rPr lang="en-US" sz="2400" dirty="0" err="1"/>
              <a:t>moissonnage</a:t>
            </a:r>
            <a:r>
              <a:rPr lang="en-US" sz="2400" dirty="0"/>
              <a:t> dans Koha et dans </a:t>
            </a:r>
            <a:r>
              <a:rPr lang="en-US" sz="2400" dirty="0" err="1"/>
              <a:t>Omeka</a:t>
            </a:r>
            <a:r>
              <a:rPr lang="en-US" sz="2400" dirty="0"/>
              <a:t>, transparent pour les </a:t>
            </a:r>
            <a:r>
              <a:rPr lang="en-US" sz="2400" dirty="0" err="1"/>
              <a:t>utilisateurs</a:t>
            </a:r>
            <a:r>
              <a:rPr lang="en-US" sz="2400" dirty="0"/>
              <a:t>.</a:t>
            </a:r>
          </a:p>
        </p:txBody>
      </p:sp>
      <p:pic>
        <p:nvPicPr>
          <p:cNvPr id="4" name="Image 3">
            <a:extLst>
              <a:ext uri="{FF2B5EF4-FFF2-40B4-BE49-F238E27FC236}">
                <a16:creationId xmlns:a16="http://schemas.microsoft.com/office/drawing/2014/main" id="{A5727AEB-4CF4-BAAC-4D89-36C8A55BFE1A}"/>
              </a:ext>
            </a:extLst>
          </p:cNvPr>
          <p:cNvPicPr>
            <a:picLocks noChangeAspect="1"/>
          </p:cNvPicPr>
          <p:nvPr/>
        </p:nvPicPr>
        <p:blipFill rotWithShape="1">
          <a:blip r:embed="rId2"/>
          <a:srcRect l="33267" r="1913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04209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AAEFE8DD-2D2F-E487-241A-E130905365C9}"/>
              </a:ext>
            </a:extLst>
          </p:cNvPr>
          <p:cNvSpPr txBox="1"/>
          <p:nvPr/>
        </p:nvSpPr>
        <p:spPr>
          <a:xfrm>
            <a:off x="0" y="0"/>
            <a:ext cx="6838790" cy="6961239"/>
          </a:xfrm>
          <a:prstGeom prst="rect">
            <a:avLst/>
          </a:prstGeom>
        </p:spPr>
        <p:txBody>
          <a:bodyPr vert="horz" lIns="91440" tIns="45720" rIns="91440" bIns="45720" rtlCol="0">
            <a:normAutofit lnSpcReduction="10000"/>
          </a:bodyPr>
          <a:lstStyle/>
          <a:p>
            <a:pPr>
              <a:lnSpc>
                <a:spcPct val="90000"/>
              </a:lnSpc>
              <a:spcAft>
                <a:spcPts val="600"/>
              </a:spcAft>
            </a:pPr>
            <a:r>
              <a:rPr lang="en-US" sz="2400" dirty="0"/>
              <a:t>LE DEROULEMENT DES OPERATIONS – APRES LA MIGRATION</a:t>
            </a:r>
          </a:p>
          <a:p>
            <a:pPr>
              <a:lnSpc>
                <a:spcPct val="90000"/>
              </a:lnSpc>
              <a:spcAft>
                <a:spcPts val="600"/>
              </a:spcAft>
            </a:pPr>
            <a:endParaRPr lang="en-US" sz="2400" dirty="0"/>
          </a:p>
          <a:p>
            <a:pPr>
              <a:lnSpc>
                <a:spcPct val="90000"/>
              </a:lnSpc>
              <a:spcAft>
                <a:spcPts val="600"/>
              </a:spcAft>
            </a:pPr>
            <a:r>
              <a:rPr lang="fr-FR" sz="2400" kern="100" dirty="0">
                <a:effectLst/>
                <a:ea typeface="Calibri" panose="020F0502020204030204" pitchFamily="34" charset="0"/>
                <a:cs typeface="Times New Roman" panose="02020603050405020304" pitchFamily="18" charset="0"/>
              </a:rPr>
              <a:t>Pour la Bibliothèque :</a:t>
            </a:r>
            <a:endParaRPr lang="en-US" sz="2400" dirty="0"/>
          </a:p>
          <a:p>
            <a:pPr>
              <a:lnSpc>
                <a:spcPct val="90000"/>
              </a:lnSpc>
              <a:spcAft>
                <a:spcPts val="600"/>
              </a:spcAft>
            </a:pPr>
            <a:endParaRPr lang="en-US" sz="2400" dirty="0"/>
          </a:p>
          <a:p>
            <a:pPr>
              <a:lnSpc>
                <a:spcPct val="90000"/>
              </a:lnSpc>
              <a:spcAft>
                <a:spcPts val="600"/>
              </a:spcAft>
            </a:pPr>
            <a:r>
              <a:rPr lang="en-US" sz="2400" dirty="0"/>
              <a:t>- </a:t>
            </a:r>
            <a:r>
              <a:rPr lang="en-US" sz="2400" dirty="0" err="1"/>
              <a:t>Rattachement</a:t>
            </a:r>
            <a:r>
              <a:rPr lang="en-US" sz="2400" dirty="0"/>
              <a:t> de </a:t>
            </a:r>
            <a:r>
              <a:rPr lang="en-US" sz="2400" dirty="0" err="1"/>
              <a:t>médias</a:t>
            </a:r>
            <a:r>
              <a:rPr lang="en-US" sz="2400" dirty="0"/>
              <a:t> </a:t>
            </a:r>
            <a:r>
              <a:rPr lang="en-US" sz="2400" dirty="0" err="1"/>
              <a:t>migrés</a:t>
            </a:r>
            <a:r>
              <a:rPr lang="en-US" sz="2400" dirty="0"/>
              <a:t> à des notices </a:t>
            </a:r>
            <a:r>
              <a:rPr lang="en-US" sz="2400" dirty="0" err="1"/>
              <a:t>migrées</a:t>
            </a:r>
            <a:r>
              <a:rPr lang="en-US" sz="2400" dirty="0"/>
              <a:t>, </a:t>
            </a:r>
            <a:r>
              <a:rPr lang="en-US" sz="2400" dirty="0" err="1"/>
              <a:t>essentiellement</a:t>
            </a:r>
            <a:r>
              <a:rPr lang="en-US" sz="2400" dirty="0"/>
              <a:t> pour des images de </a:t>
            </a:r>
            <a:r>
              <a:rPr lang="en-US" sz="2400" dirty="0" err="1"/>
              <a:t>diplômes</a:t>
            </a:r>
            <a:r>
              <a:rPr lang="en-US" sz="2400" dirty="0"/>
              <a:t>,</a:t>
            </a:r>
          </a:p>
          <a:p>
            <a:pPr>
              <a:lnSpc>
                <a:spcPct val="90000"/>
              </a:lnSpc>
              <a:spcAft>
                <a:spcPts val="600"/>
              </a:spcAft>
            </a:pPr>
            <a:endParaRPr lang="en-US" sz="2400" dirty="0"/>
          </a:p>
          <a:p>
            <a:pPr>
              <a:lnSpc>
                <a:spcPct val="90000"/>
              </a:lnSpc>
              <a:spcAft>
                <a:spcPts val="600"/>
              </a:spcAft>
            </a:pPr>
            <a:r>
              <a:rPr lang="en-US" sz="2400" dirty="0"/>
              <a:t>- Notices « </a:t>
            </a:r>
            <a:r>
              <a:rPr lang="en-US" sz="2400" dirty="0" err="1"/>
              <a:t>copiées</a:t>
            </a:r>
            <a:r>
              <a:rPr lang="en-US" sz="2400" dirty="0"/>
              <a:t> » de Koha </a:t>
            </a:r>
            <a:r>
              <a:rPr lang="en-US" sz="2400" dirty="0" err="1"/>
              <a:t>vers</a:t>
            </a:r>
            <a:r>
              <a:rPr lang="en-US" sz="2400" dirty="0"/>
              <a:t> </a:t>
            </a:r>
            <a:r>
              <a:rPr lang="en-US" sz="2400" dirty="0" err="1"/>
              <a:t>Omeka</a:t>
            </a:r>
            <a:r>
              <a:rPr lang="en-US" sz="2400" dirty="0"/>
              <a:t> pour des documents (Images de </a:t>
            </a:r>
            <a:r>
              <a:rPr lang="en-US" sz="2400" dirty="0" err="1"/>
              <a:t>diplômes</a:t>
            </a:r>
            <a:r>
              <a:rPr lang="en-US" sz="2400" dirty="0"/>
              <a:t> et </a:t>
            </a:r>
            <a:r>
              <a:rPr lang="en-US" sz="2400" dirty="0" err="1"/>
              <a:t>mémoires</a:t>
            </a:r>
            <a:r>
              <a:rPr lang="en-US" sz="2400" dirty="0"/>
              <a:t> </a:t>
            </a:r>
            <a:r>
              <a:rPr lang="en-US" sz="2400" dirty="0" err="1"/>
              <a:t>dont</a:t>
            </a:r>
            <a:r>
              <a:rPr lang="en-US" sz="2400" dirty="0"/>
              <a:t> les </a:t>
            </a:r>
            <a:r>
              <a:rPr lang="en-US" sz="2400" dirty="0" err="1"/>
              <a:t>médias</a:t>
            </a:r>
            <a:r>
              <a:rPr lang="en-US" sz="2400" dirty="0"/>
              <a:t> </a:t>
            </a:r>
            <a:r>
              <a:rPr lang="en-US" sz="2400" dirty="0" err="1"/>
              <a:t>avaient</a:t>
            </a:r>
            <a:r>
              <a:rPr lang="en-US" sz="2400" dirty="0"/>
              <a:t> </a:t>
            </a:r>
            <a:r>
              <a:rPr lang="en-US" sz="2400" dirty="0" err="1"/>
              <a:t>été</a:t>
            </a:r>
            <a:r>
              <a:rPr lang="en-US" sz="2400" dirty="0"/>
              <a:t> </a:t>
            </a:r>
            <a:r>
              <a:rPr lang="en-US" sz="2400" dirty="0" err="1"/>
              <a:t>migrés</a:t>
            </a:r>
            <a:r>
              <a:rPr lang="en-US" sz="2400" dirty="0"/>
              <a:t> </a:t>
            </a:r>
            <a:r>
              <a:rPr lang="en-US" sz="2400" dirty="0" err="1"/>
              <a:t>mais</a:t>
            </a:r>
            <a:r>
              <a:rPr lang="en-US" sz="2400" dirty="0"/>
              <a:t> pas les notices),</a:t>
            </a:r>
          </a:p>
          <a:p>
            <a:pPr>
              <a:lnSpc>
                <a:spcPct val="90000"/>
              </a:lnSpc>
              <a:spcAft>
                <a:spcPts val="600"/>
              </a:spcAft>
            </a:pPr>
            <a:r>
              <a:rPr lang="en-US" sz="2400" dirty="0"/>
              <a:t>- </a:t>
            </a:r>
            <a:r>
              <a:rPr lang="en-US" sz="2400" dirty="0" err="1"/>
              <a:t>Nettoyage</a:t>
            </a:r>
            <a:r>
              <a:rPr lang="en-US" sz="2400" dirty="0"/>
              <a:t> des </a:t>
            </a:r>
            <a:r>
              <a:rPr lang="en-US" sz="2400" dirty="0" err="1"/>
              <a:t>médias</a:t>
            </a:r>
            <a:r>
              <a:rPr lang="en-US" sz="2400" dirty="0"/>
              <a:t> et des notices « </a:t>
            </a:r>
            <a:r>
              <a:rPr lang="en-US" sz="2400" dirty="0" err="1"/>
              <a:t>inutiles</a:t>
            </a:r>
            <a:r>
              <a:rPr lang="en-US" sz="2400" dirty="0"/>
              <a:t> » dans </a:t>
            </a:r>
            <a:r>
              <a:rPr lang="en-US" sz="2400" dirty="0" err="1"/>
              <a:t>Omeka</a:t>
            </a:r>
            <a:r>
              <a:rPr lang="en-US" sz="2400" dirty="0"/>
              <a:t>.</a:t>
            </a:r>
          </a:p>
          <a:p>
            <a:pPr>
              <a:lnSpc>
                <a:spcPct val="90000"/>
              </a:lnSpc>
              <a:spcAft>
                <a:spcPts val="600"/>
              </a:spcAft>
            </a:pPr>
            <a:endParaRPr lang="en-US" sz="2400" dirty="0"/>
          </a:p>
          <a:p>
            <a:pPr>
              <a:lnSpc>
                <a:spcPct val="90000"/>
              </a:lnSpc>
              <a:spcAft>
                <a:spcPts val="600"/>
              </a:spcAft>
            </a:pPr>
            <a:r>
              <a:rPr lang="en-US" sz="2400" dirty="0"/>
              <a:t>- Suppression des notices de images de </a:t>
            </a:r>
            <a:r>
              <a:rPr lang="en-US" sz="2400" dirty="0" err="1"/>
              <a:t>diplômes</a:t>
            </a:r>
            <a:r>
              <a:rPr lang="en-US" sz="2400" dirty="0"/>
              <a:t> dans Koha : les </a:t>
            </a:r>
            <a:r>
              <a:rPr lang="en-US" sz="2400" dirty="0" err="1"/>
              <a:t>médias</a:t>
            </a:r>
            <a:r>
              <a:rPr lang="en-US" sz="2400" dirty="0"/>
              <a:t> </a:t>
            </a:r>
            <a:r>
              <a:rPr lang="en-US" sz="2400" dirty="0" err="1"/>
              <a:t>ayant</a:t>
            </a:r>
            <a:r>
              <a:rPr lang="en-US" sz="2400" dirty="0"/>
              <a:t> </a:t>
            </a:r>
            <a:r>
              <a:rPr lang="en-US" sz="2400" dirty="0" err="1"/>
              <a:t>été</a:t>
            </a:r>
            <a:r>
              <a:rPr lang="en-US" sz="2400" dirty="0"/>
              <a:t> </a:t>
            </a:r>
            <a:r>
              <a:rPr lang="en-US" sz="2400" dirty="0" err="1"/>
              <a:t>rattachés</a:t>
            </a:r>
            <a:r>
              <a:rPr lang="en-US" sz="2400" dirty="0"/>
              <a:t> aux notices dans </a:t>
            </a:r>
            <a:r>
              <a:rPr lang="en-US" sz="2400" dirty="0" err="1"/>
              <a:t>Omeka</a:t>
            </a:r>
            <a:r>
              <a:rPr lang="en-US" sz="2400" dirty="0"/>
              <a:t>, les notices sans </a:t>
            </a:r>
            <a:r>
              <a:rPr lang="en-US" sz="2400" dirty="0" err="1"/>
              <a:t>médias</a:t>
            </a:r>
            <a:r>
              <a:rPr lang="en-US" sz="2400" dirty="0"/>
              <a:t> </a:t>
            </a:r>
            <a:r>
              <a:rPr lang="en-US" sz="2400" dirty="0" err="1"/>
              <a:t>rattachés</a:t>
            </a:r>
            <a:r>
              <a:rPr lang="en-US" sz="2400" dirty="0"/>
              <a:t> dans Koha </a:t>
            </a:r>
            <a:r>
              <a:rPr lang="en-US" sz="2400" dirty="0" err="1"/>
              <a:t>n’avaient</a:t>
            </a:r>
            <a:r>
              <a:rPr lang="en-US" sz="2400" dirty="0"/>
              <a:t> plus de raison d’être.</a:t>
            </a:r>
          </a:p>
        </p:txBody>
      </p:sp>
      <p:pic>
        <p:nvPicPr>
          <p:cNvPr id="4" name="Image 3">
            <a:extLst>
              <a:ext uri="{FF2B5EF4-FFF2-40B4-BE49-F238E27FC236}">
                <a16:creationId xmlns:a16="http://schemas.microsoft.com/office/drawing/2014/main" id="{182F4FFA-2548-77E3-6DDC-FAFB489DD210}"/>
              </a:ext>
            </a:extLst>
          </p:cNvPr>
          <p:cNvPicPr>
            <a:picLocks noChangeAspect="1"/>
          </p:cNvPicPr>
          <p:nvPr/>
        </p:nvPicPr>
        <p:blipFill rotWithShape="1">
          <a:blip r:embed="rId2"/>
          <a:srcRect l="43761" r="19840"/>
          <a:stretch/>
        </p:blipFill>
        <p:spPr>
          <a:xfrm>
            <a:off x="7790283" y="0"/>
            <a:ext cx="4992560" cy="6857990"/>
          </a:xfrm>
          <a:prstGeom prst="rect">
            <a:avLst/>
          </a:prstGeom>
          <a:effectLst/>
        </p:spPr>
      </p:pic>
    </p:spTree>
    <p:extLst>
      <p:ext uri="{BB962C8B-B14F-4D97-AF65-F5344CB8AC3E}">
        <p14:creationId xmlns:p14="http://schemas.microsoft.com/office/powerpoint/2010/main" val="3992886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ZoneTexte 4">
            <a:extLst>
              <a:ext uri="{FF2B5EF4-FFF2-40B4-BE49-F238E27FC236}">
                <a16:creationId xmlns:a16="http://schemas.microsoft.com/office/drawing/2014/main" id="{7F1DA013-FC85-90B5-4CD8-F8953C0C1FEF}"/>
              </a:ext>
            </a:extLst>
          </p:cNvPr>
          <p:cNvSpPr txBox="1"/>
          <p:nvPr/>
        </p:nvSpPr>
        <p:spPr>
          <a:xfrm>
            <a:off x="-1" y="0"/>
            <a:ext cx="7196391" cy="6858000"/>
          </a:xfrm>
          <a:prstGeom prst="rect">
            <a:avLst/>
          </a:prstGeom>
        </p:spPr>
        <p:txBody>
          <a:bodyPr vert="horz" lIns="91440" tIns="45720" rIns="91440" bIns="45720" rtlCol="0">
            <a:noAutofit/>
          </a:bodyPr>
          <a:lstStyle/>
          <a:p>
            <a:pPr>
              <a:lnSpc>
                <a:spcPct val="90000"/>
              </a:lnSpc>
              <a:spcBef>
                <a:spcPct val="0"/>
              </a:spcBef>
              <a:spcAft>
                <a:spcPts val="600"/>
              </a:spcAft>
            </a:pPr>
            <a:r>
              <a:rPr lang="en-US" sz="2400" dirty="0"/>
              <a:t>BILAN DU PROJET</a:t>
            </a:r>
          </a:p>
          <a:p>
            <a:pPr>
              <a:lnSpc>
                <a:spcPct val="90000"/>
              </a:lnSpc>
              <a:spcBef>
                <a:spcPct val="0"/>
              </a:spcBef>
              <a:spcAft>
                <a:spcPts val="600"/>
              </a:spcAft>
            </a:pPr>
            <a:endParaRPr lang="en-US" sz="2400" dirty="0"/>
          </a:p>
          <a:p>
            <a:pPr>
              <a:lnSpc>
                <a:spcPct val="90000"/>
              </a:lnSpc>
              <a:spcBef>
                <a:spcPct val="0"/>
              </a:spcBef>
              <a:spcAft>
                <a:spcPts val="600"/>
              </a:spcAft>
            </a:pPr>
            <a:r>
              <a:rPr lang="en-US" sz="2400" dirty="0"/>
              <a:t>Le </a:t>
            </a:r>
            <a:r>
              <a:rPr lang="en-US" sz="2400" dirty="0" err="1"/>
              <a:t>projet</a:t>
            </a:r>
            <a:r>
              <a:rPr lang="en-US" sz="2400" dirty="0"/>
              <a:t> global a </a:t>
            </a:r>
            <a:r>
              <a:rPr lang="en-US" sz="2400" dirty="0" err="1"/>
              <a:t>démarré</a:t>
            </a:r>
            <a:r>
              <a:rPr lang="en-US" sz="2400" dirty="0"/>
              <a:t> </a:t>
            </a:r>
            <a:r>
              <a:rPr lang="en-US" sz="2400" dirty="0" err="1"/>
              <a:t>en</a:t>
            </a:r>
            <a:r>
              <a:rPr lang="en-US" sz="2400" dirty="0"/>
              <a:t> </a:t>
            </a:r>
            <a:r>
              <a:rPr lang="en-US" sz="2400" dirty="0" err="1"/>
              <a:t>février</a:t>
            </a:r>
            <a:r>
              <a:rPr lang="en-US" sz="2400" dirty="0"/>
              <a:t> 2021, la mise </a:t>
            </a:r>
            <a:r>
              <a:rPr lang="en-US" sz="2400" dirty="0" err="1"/>
              <a:t>en</a:t>
            </a:r>
            <a:r>
              <a:rPr lang="en-US" sz="2400" dirty="0"/>
              <a:t> production de Koha a </a:t>
            </a:r>
            <a:r>
              <a:rPr lang="en-US" sz="2400" dirty="0" err="1"/>
              <a:t>eu</a:t>
            </a:r>
            <a:r>
              <a:rPr lang="en-US" sz="2400" dirty="0"/>
              <a:t> lieu </a:t>
            </a:r>
            <a:r>
              <a:rPr lang="en-US" sz="2400" dirty="0" err="1"/>
              <a:t>en</a:t>
            </a:r>
            <a:r>
              <a:rPr lang="en-US" sz="2400" dirty="0"/>
              <a:t> </a:t>
            </a:r>
            <a:r>
              <a:rPr lang="en-US" sz="2400" dirty="0" err="1"/>
              <a:t>novembre</a:t>
            </a:r>
            <a:r>
              <a:rPr lang="en-US" sz="2400" dirty="0"/>
              <a:t> 2021, la mise </a:t>
            </a:r>
            <a:r>
              <a:rPr lang="en-US" sz="2400" dirty="0" err="1"/>
              <a:t>en</a:t>
            </a:r>
            <a:r>
              <a:rPr lang="en-US" sz="2400" dirty="0"/>
              <a:t> production du </a:t>
            </a:r>
            <a:r>
              <a:rPr lang="en-US" sz="2400" dirty="0" err="1"/>
              <a:t>portail</a:t>
            </a:r>
            <a:r>
              <a:rPr lang="en-US" sz="2400" dirty="0"/>
              <a:t> et de la </a:t>
            </a:r>
            <a:r>
              <a:rPr lang="en-US" sz="2400" dirty="0" err="1"/>
              <a:t>bibliothèque</a:t>
            </a:r>
            <a:r>
              <a:rPr lang="en-US" sz="2400" dirty="0"/>
              <a:t> numérique </a:t>
            </a:r>
            <a:r>
              <a:rPr lang="en-US" sz="2400" dirty="0" err="1"/>
              <a:t>en</a:t>
            </a:r>
            <a:r>
              <a:rPr lang="en-US" sz="2400" dirty="0"/>
              <a:t> </a:t>
            </a:r>
            <a:r>
              <a:rPr lang="en-US" sz="2400" dirty="0" err="1"/>
              <a:t>novembre</a:t>
            </a:r>
            <a:r>
              <a:rPr lang="en-US" sz="2400" dirty="0"/>
              <a:t> 2022.</a:t>
            </a:r>
          </a:p>
          <a:p>
            <a:pPr>
              <a:lnSpc>
                <a:spcPct val="90000"/>
              </a:lnSpc>
              <a:spcBef>
                <a:spcPct val="0"/>
              </a:spcBef>
              <a:spcAft>
                <a:spcPts val="600"/>
              </a:spcAft>
            </a:pPr>
            <a:endParaRPr lang="en-US" sz="2400" dirty="0"/>
          </a:p>
          <a:p>
            <a:pPr>
              <a:lnSpc>
                <a:spcPct val="90000"/>
              </a:lnSpc>
              <a:spcBef>
                <a:spcPct val="0"/>
              </a:spcBef>
              <a:spcAft>
                <a:spcPts val="600"/>
              </a:spcAft>
            </a:pPr>
            <a:r>
              <a:rPr lang="en-US" sz="2400" dirty="0"/>
              <a:t>La migration </a:t>
            </a:r>
            <a:r>
              <a:rPr lang="en-US" sz="2400" dirty="0" err="1"/>
              <a:t>Omeka</a:t>
            </a:r>
            <a:r>
              <a:rPr lang="en-US" sz="2400" dirty="0"/>
              <a:t> a </a:t>
            </a:r>
            <a:r>
              <a:rPr lang="en-US" sz="2400" dirty="0" err="1"/>
              <a:t>été</a:t>
            </a:r>
            <a:r>
              <a:rPr lang="en-US" sz="2400" dirty="0"/>
              <a:t> </a:t>
            </a:r>
            <a:r>
              <a:rPr lang="en-US" sz="2400" dirty="0" err="1"/>
              <a:t>rapide</a:t>
            </a:r>
            <a:r>
              <a:rPr lang="en-US" sz="2400" dirty="0"/>
              <a:t> </a:t>
            </a:r>
            <a:r>
              <a:rPr lang="en-US" sz="2400" dirty="0" err="1"/>
              <a:t>puis</a:t>
            </a:r>
            <a:r>
              <a:rPr lang="en-US" sz="2400" dirty="0"/>
              <a:t> </a:t>
            </a:r>
            <a:r>
              <a:rPr lang="en-US" sz="2400" dirty="0" err="1"/>
              <a:t>ralentie</a:t>
            </a:r>
            <a:r>
              <a:rPr lang="en-US" sz="2400" dirty="0"/>
              <a:t> par </a:t>
            </a:r>
            <a:r>
              <a:rPr lang="en-US" sz="2400" dirty="0" err="1"/>
              <a:t>l’attente</a:t>
            </a:r>
            <a:r>
              <a:rPr lang="en-US" sz="2400" dirty="0"/>
              <a:t> de </a:t>
            </a:r>
            <a:r>
              <a:rPr lang="en-US" sz="2400" dirty="0" err="1"/>
              <a:t>développements</a:t>
            </a:r>
            <a:r>
              <a:rPr lang="en-US" sz="2400" dirty="0"/>
              <a:t> Bokeh et le fait que nous </a:t>
            </a:r>
            <a:r>
              <a:rPr lang="en-US" sz="2400" dirty="0" err="1"/>
              <a:t>avons</a:t>
            </a:r>
            <a:r>
              <a:rPr lang="en-US" sz="2400" dirty="0"/>
              <a:t> </a:t>
            </a:r>
            <a:r>
              <a:rPr lang="en-US" sz="2400" dirty="0" err="1"/>
              <a:t>eu</a:t>
            </a:r>
            <a:r>
              <a:rPr lang="en-US" sz="2400" dirty="0"/>
              <a:t> un </a:t>
            </a:r>
            <a:r>
              <a:rPr lang="en-US" sz="2400" dirty="0" err="1"/>
              <a:t>peu</a:t>
            </a:r>
            <a:r>
              <a:rPr lang="en-US" sz="2400" dirty="0"/>
              <a:t> de mal à </a:t>
            </a:r>
            <a:r>
              <a:rPr lang="en-US" sz="2400" dirty="0" err="1"/>
              <a:t>comprendre</a:t>
            </a:r>
            <a:r>
              <a:rPr lang="en-US" sz="2400" dirty="0"/>
              <a:t> </a:t>
            </a:r>
            <a:r>
              <a:rPr lang="en-US" sz="2400" dirty="0" err="1"/>
              <a:t>l’articulation</a:t>
            </a:r>
            <a:r>
              <a:rPr lang="en-US" sz="2400" dirty="0"/>
              <a:t> </a:t>
            </a:r>
            <a:r>
              <a:rPr lang="en-US" sz="2400" dirty="0" err="1"/>
              <a:t>Omeka</a:t>
            </a:r>
            <a:r>
              <a:rPr lang="en-US" sz="2400" dirty="0"/>
              <a:t>-Bokeh. Il y a </a:t>
            </a:r>
            <a:r>
              <a:rPr lang="en-US" sz="2400" dirty="0" err="1"/>
              <a:t>eu</a:t>
            </a:r>
            <a:r>
              <a:rPr lang="en-US" sz="2400" dirty="0"/>
              <a:t> </a:t>
            </a:r>
            <a:r>
              <a:rPr lang="en-US" sz="2400" dirty="0" err="1"/>
              <a:t>aussi</a:t>
            </a:r>
            <a:r>
              <a:rPr lang="en-US" sz="2400" dirty="0"/>
              <a:t> </a:t>
            </a:r>
            <a:r>
              <a:rPr lang="en-US" sz="2400" dirty="0" err="1"/>
              <a:t>une</a:t>
            </a:r>
            <a:r>
              <a:rPr lang="en-US" sz="2400" dirty="0"/>
              <a:t> </a:t>
            </a:r>
            <a:r>
              <a:rPr lang="en-US" sz="2400" dirty="0" err="1"/>
              <a:t>incompréhension</a:t>
            </a:r>
            <a:r>
              <a:rPr lang="en-US" sz="2400" dirty="0"/>
              <a:t> relative au </a:t>
            </a:r>
            <a:r>
              <a:rPr lang="en-US" sz="2400" dirty="0" err="1"/>
              <a:t>graphisme</a:t>
            </a:r>
            <a:r>
              <a:rPr lang="en-US" sz="2400" dirty="0"/>
              <a:t>.</a:t>
            </a:r>
          </a:p>
          <a:p>
            <a:pPr indent="-228600">
              <a:lnSpc>
                <a:spcPct val="90000"/>
              </a:lnSpc>
              <a:spcBef>
                <a:spcPct val="0"/>
              </a:spcBef>
              <a:spcAft>
                <a:spcPts val="600"/>
              </a:spcAft>
              <a:buFont typeface="Arial" panose="020B0604020202020204" pitchFamily="34" charset="0"/>
              <a:buChar char="•"/>
            </a:pPr>
            <a:endParaRPr lang="en-US" sz="2400" dirty="0"/>
          </a:p>
          <a:p>
            <a:pPr>
              <a:lnSpc>
                <a:spcPct val="90000"/>
              </a:lnSpc>
              <a:spcBef>
                <a:spcPct val="0"/>
              </a:spcBef>
              <a:spcAft>
                <a:spcPts val="600"/>
              </a:spcAft>
            </a:pPr>
            <a:r>
              <a:rPr lang="en-US" sz="2400" dirty="0"/>
              <a:t>Au fur et à </a:t>
            </a:r>
            <a:r>
              <a:rPr lang="en-US" sz="2400" dirty="0" err="1"/>
              <a:t>mesure</a:t>
            </a:r>
            <a:r>
              <a:rPr lang="en-US" sz="2400" dirty="0"/>
              <a:t> de </a:t>
            </a:r>
            <a:r>
              <a:rPr lang="en-US" sz="2400" dirty="0" err="1"/>
              <a:t>l’ouverture</a:t>
            </a:r>
            <a:r>
              <a:rPr lang="en-US" sz="2400" dirty="0"/>
              <a:t> du </a:t>
            </a:r>
            <a:r>
              <a:rPr lang="en-US" sz="2400" dirty="0" err="1"/>
              <a:t>portail</a:t>
            </a:r>
            <a:r>
              <a:rPr lang="en-US" sz="2400" dirty="0"/>
              <a:t>, nous </a:t>
            </a:r>
            <a:r>
              <a:rPr lang="en-US" sz="2400" dirty="0" err="1"/>
              <a:t>avons</a:t>
            </a:r>
            <a:r>
              <a:rPr lang="en-US" sz="2400" dirty="0"/>
              <a:t> </a:t>
            </a:r>
            <a:r>
              <a:rPr lang="en-US" sz="2400" dirty="0" err="1"/>
              <a:t>eu</a:t>
            </a:r>
            <a:r>
              <a:rPr lang="en-US" sz="2400" dirty="0"/>
              <a:t> des retours </a:t>
            </a:r>
            <a:r>
              <a:rPr lang="en-US" sz="2400" dirty="0" err="1"/>
              <a:t>positifs</a:t>
            </a:r>
            <a:r>
              <a:rPr lang="en-US" sz="2400" dirty="0"/>
              <a:t> de </a:t>
            </a:r>
            <a:r>
              <a:rPr lang="en-US" sz="2400" dirty="0" err="1"/>
              <a:t>notre</a:t>
            </a:r>
            <a:r>
              <a:rPr lang="en-US" sz="2400" dirty="0"/>
              <a:t> </a:t>
            </a:r>
            <a:r>
              <a:rPr lang="en-US" sz="2400" dirty="0" err="1"/>
              <a:t>hiérarchie</a:t>
            </a:r>
            <a:r>
              <a:rPr lang="en-US" sz="2400" dirty="0"/>
              <a:t> </a:t>
            </a:r>
            <a:r>
              <a:rPr lang="en-US" sz="2400" dirty="0" err="1"/>
              <a:t>d’abord</a:t>
            </a:r>
            <a:r>
              <a:rPr lang="en-US" sz="2400" dirty="0"/>
              <a:t>, </a:t>
            </a:r>
            <a:r>
              <a:rPr lang="en-US" sz="2400" dirty="0" err="1"/>
              <a:t>puis</a:t>
            </a:r>
            <a:r>
              <a:rPr lang="en-US" sz="2400" dirty="0"/>
              <a:t> des </a:t>
            </a:r>
            <a:r>
              <a:rPr lang="en-US" sz="2400" dirty="0" err="1"/>
              <a:t>usagers</a:t>
            </a:r>
            <a:r>
              <a:rPr lang="en-US" sz="2400" dirty="0"/>
              <a:t> </a:t>
            </a:r>
            <a:r>
              <a:rPr lang="en-US" sz="2400" dirty="0" err="1"/>
              <a:t>en</a:t>
            </a:r>
            <a:r>
              <a:rPr lang="en-US" sz="2400" dirty="0"/>
              <a:t> </a:t>
            </a:r>
            <a:r>
              <a:rPr lang="en-US" sz="2400" dirty="0" err="1"/>
              <a:t>général</a:t>
            </a:r>
            <a:r>
              <a:rPr lang="en-US" sz="2400" dirty="0"/>
              <a:t>. Et, bien </a:t>
            </a:r>
            <a:r>
              <a:rPr lang="en-US" sz="2400" dirty="0" err="1"/>
              <a:t>sûr</a:t>
            </a:r>
            <a:r>
              <a:rPr lang="en-US" sz="2400" dirty="0"/>
              <a:t>, au </a:t>
            </a:r>
            <a:r>
              <a:rPr lang="en-US" sz="2400" dirty="0" err="1"/>
              <a:t>quotidien</a:t>
            </a:r>
            <a:r>
              <a:rPr lang="en-US" sz="2400" dirty="0"/>
              <a:t>, nous </a:t>
            </a:r>
            <a:r>
              <a:rPr lang="en-US" sz="2400" dirty="0" err="1"/>
              <a:t>sommes</a:t>
            </a:r>
            <a:r>
              <a:rPr lang="en-US" sz="2400" dirty="0"/>
              <a:t> </a:t>
            </a:r>
            <a:r>
              <a:rPr lang="en-US" sz="2400" dirty="0" err="1"/>
              <a:t>vigilants</a:t>
            </a:r>
            <a:r>
              <a:rPr lang="en-US" sz="2400" dirty="0"/>
              <a:t> sur </a:t>
            </a:r>
            <a:r>
              <a:rPr lang="en-US" sz="2400" dirty="0" err="1"/>
              <a:t>l’adéquation</a:t>
            </a:r>
            <a:r>
              <a:rPr lang="en-US" sz="2400" dirty="0"/>
              <a:t> de </a:t>
            </a:r>
            <a:r>
              <a:rPr lang="en-US" sz="2400" dirty="0" err="1"/>
              <a:t>ces</a:t>
            </a:r>
            <a:r>
              <a:rPr lang="en-US" sz="2400" dirty="0"/>
              <a:t> </a:t>
            </a:r>
            <a:r>
              <a:rPr lang="en-US" sz="2400" dirty="0" err="1"/>
              <a:t>outils</a:t>
            </a:r>
            <a:r>
              <a:rPr lang="en-US" sz="2400" dirty="0"/>
              <a:t> à </a:t>
            </a:r>
            <a:r>
              <a:rPr lang="en-US" sz="2400" dirty="0" err="1"/>
              <a:t>l’attente</a:t>
            </a:r>
            <a:r>
              <a:rPr lang="en-US" sz="2400" dirty="0"/>
              <a:t> des </a:t>
            </a:r>
            <a:r>
              <a:rPr lang="en-US" sz="2400" dirty="0" err="1"/>
              <a:t>usagers</a:t>
            </a:r>
            <a:r>
              <a:rPr lang="en-US" sz="2400" dirty="0"/>
              <a:t> </a:t>
            </a:r>
            <a:r>
              <a:rPr lang="en-US" sz="2400" dirty="0" err="1"/>
              <a:t>ainsi</a:t>
            </a:r>
            <a:r>
              <a:rPr lang="en-US" sz="2400" dirty="0"/>
              <a:t> </a:t>
            </a:r>
            <a:r>
              <a:rPr lang="en-US" sz="2400" dirty="0" err="1"/>
              <a:t>qu’à</a:t>
            </a:r>
            <a:r>
              <a:rPr lang="en-US" sz="2400" dirty="0"/>
              <a:t> </a:t>
            </a:r>
            <a:r>
              <a:rPr lang="en-US" sz="2400" dirty="0" err="1"/>
              <a:t>leur</a:t>
            </a:r>
            <a:r>
              <a:rPr lang="en-US" sz="2400" dirty="0"/>
              <a:t> bon </a:t>
            </a:r>
            <a:r>
              <a:rPr lang="en-US" sz="2400" dirty="0" err="1"/>
              <a:t>fonctionnement</a:t>
            </a:r>
            <a:r>
              <a:rPr lang="en-US" sz="2400" dirty="0"/>
              <a:t> et à </a:t>
            </a:r>
            <a:r>
              <a:rPr lang="en-US" sz="2400" dirty="0" err="1"/>
              <a:t>celui</a:t>
            </a:r>
            <a:r>
              <a:rPr lang="en-US" sz="2400" dirty="0"/>
              <a:t> de </a:t>
            </a:r>
            <a:r>
              <a:rPr lang="en-US" sz="2400" dirty="0" err="1"/>
              <a:t>leurs</a:t>
            </a:r>
            <a:r>
              <a:rPr lang="en-US" sz="2400" dirty="0"/>
              <a:t> interactions.</a:t>
            </a:r>
          </a:p>
        </p:txBody>
      </p:sp>
      <p:pic>
        <p:nvPicPr>
          <p:cNvPr id="58" name="Image 57">
            <a:extLst>
              <a:ext uri="{FF2B5EF4-FFF2-40B4-BE49-F238E27FC236}">
                <a16:creationId xmlns:a16="http://schemas.microsoft.com/office/drawing/2014/main" id="{CCE7F826-304C-CCF4-535C-37775FD19AA1}"/>
              </a:ext>
            </a:extLst>
          </p:cNvPr>
          <p:cNvPicPr>
            <a:picLocks noChangeAspect="1"/>
          </p:cNvPicPr>
          <p:nvPr/>
        </p:nvPicPr>
        <p:blipFill rotWithShape="1">
          <a:blip r:embed="rId2"/>
          <a:srcRect b="3908"/>
          <a:stretch/>
        </p:blipFill>
        <p:spPr>
          <a:xfrm>
            <a:off x="7199440" y="10"/>
            <a:ext cx="4992560" cy="6857990"/>
          </a:xfrm>
          <a:prstGeom prst="rect">
            <a:avLst/>
          </a:prstGeom>
          <a:effectLst/>
        </p:spPr>
      </p:pic>
    </p:spTree>
    <p:extLst>
      <p:ext uri="{BB962C8B-B14F-4D97-AF65-F5344CB8AC3E}">
        <p14:creationId xmlns:p14="http://schemas.microsoft.com/office/powerpoint/2010/main" val="1631405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F7BB90B0-00F0-B474-9EE2-8984E961B63F}"/>
              </a:ext>
            </a:extLst>
          </p:cNvPr>
          <p:cNvSpPr txBox="1"/>
          <p:nvPr/>
        </p:nvSpPr>
        <p:spPr>
          <a:xfrm>
            <a:off x="0" y="0"/>
            <a:ext cx="7064477" cy="6961239"/>
          </a:xfrm>
          <a:prstGeom prst="rect">
            <a:avLst/>
          </a:prstGeom>
        </p:spPr>
        <p:txBody>
          <a:bodyPr vert="horz" lIns="91440" tIns="45720" rIns="91440" bIns="45720" rtlCol="0">
            <a:noAutofit/>
          </a:bodyPr>
          <a:lstStyle/>
          <a:p>
            <a:pPr>
              <a:lnSpc>
                <a:spcPct val="90000"/>
              </a:lnSpc>
              <a:spcAft>
                <a:spcPts val="600"/>
              </a:spcAft>
            </a:pPr>
            <a:r>
              <a:rPr lang="en-US" sz="2400" dirty="0"/>
              <a:t>FONCTIONNEMENT COURANT DE LA BIBLIOTHEQUE NUMERIQUE (OMEKA S)</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 Après la migration et les divers travaux sur la base, le travail -notices et des </a:t>
            </a:r>
            <a:r>
              <a:rPr lang="en-US" sz="2400" dirty="0" err="1"/>
              <a:t>médias</a:t>
            </a:r>
            <a:r>
              <a:rPr lang="en-US" sz="2400" dirty="0"/>
              <a:t>- se fait </a:t>
            </a:r>
            <a:r>
              <a:rPr lang="en-US" sz="2400" dirty="0" err="1"/>
              <a:t>uniquement</a:t>
            </a:r>
            <a:r>
              <a:rPr lang="en-US" sz="2400" dirty="0"/>
              <a:t> dans </a:t>
            </a:r>
            <a:r>
              <a:rPr lang="en-US" sz="2400" dirty="0" err="1"/>
              <a:t>Omeka</a:t>
            </a:r>
            <a:r>
              <a:rPr lang="en-US" sz="2400" dirty="0"/>
              <a:t>.</a:t>
            </a:r>
          </a:p>
          <a:p>
            <a:pPr>
              <a:lnSpc>
                <a:spcPct val="90000"/>
              </a:lnSpc>
              <a:spcAft>
                <a:spcPts val="600"/>
              </a:spcAft>
            </a:pPr>
            <a:endParaRPr lang="en-US" sz="2400" dirty="0"/>
          </a:p>
          <a:p>
            <a:pPr>
              <a:lnSpc>
                <a:spcPct val="90000"/>
              </a:lnSpc>
              <a:spcAft>
                <a:spcPts val="600"/>
              </a:spcAft>
            </a:pPr>
            <a:r>
              <a:rPr lang="en-US" sz="2400" dirty="0"/>
              <a:t>- Le </a:t>
            </a:r>
            <a:r>
              <a:rPr lang="en-US" sz="2400" dirty="0" err="1"/>
              <a:t>cas</a:t>
            </a:r>
            <a:r>
              <a:rPr lang="en-US" sz="2400" dirty="0"/>
              <a:t> </a:t>
            </a:r>
            <a:r>
              <a:rPr lang="en-US" sz="2400" dirty="0" err="1"/>
              <a:t>échéant</a:t>
            </a:r>
            <a:r>
              <a:rPr lang="en-US" sz="2400" dirty="0"/>
              <a:t>, la </a:t>
            </a:r>
            <a:r>
              <a:rPr lang="en-US" sz="2400" dirty="0" err="1"/>
              <a:t>bibliothèque</a:t>
            </a:r>
            <a:r>
              <a:rPr lang="en-US" sz="2400" dirty="0"/>
              <a:t> </a:t>
            </a:r>
            <a:r>
              <a:rPr lang="en-US" sz="2400" dirty="0" err="1"/>
              <a:t>mais</a:t>
            </a:r>
            <a:r>
              <a:rPr lang="en-US" sz="2400" dirty="0"/>
              <a:t> surtout le service des Collections « </a:t>
            </a:r>
            <a:r>
              <a:rPr lang="en-US" sz="2400" dirty="0" err="1"/>
              <a:t>relient</a:t>
            </a:r>
            <a:r>
              <a:rPr lang="en-US" sz="2400" dirty="0"/>
              <a:t> » la notice du document </a:t>
            </a:r>
            <a:r>
              <a:rPr lang="en-US" sz="2400" dirty="0" err="1"/>
              <a:t>imprimé</a:t>
            </a:r>
            <a:r>
              <a:rPr lang="en-US" sz="2400" dirty="0"/>
              <a:t> de Koha à </a:t>
            </a:r>
            <a:r>
              <a:rPr lang="en-US" sz="2400" dirty="0" err="1"/>
              <a:t>celle</a:t>
            </a:r>
            <a:r>
              <a:rPr lang="en-US" sz="2400" dirty="0"/>
              <a:t> du document </a:t>
            </a:r>
            <a:r>
              <a:rPr lang="en-US" sz="2400" dirty="0" err="1"/>
              <a:t>numérisé</a:t>
            </a:r>
            <a:r>
              <a:rPr lang="en-US" sz="2400" dirty="0"/>
              <a:t> dans </a:t>
            </a:r>
            <a:r>
              <a:rPr lang="en-US" sz="2400" dirty="0" err="1"/>
              <a:t>Omeka</a:t>
            </a:r>
            <a:r>
              <a:rPr lang="en-US" sz="2400" dirty="0"/>
              <a:t> et </a:t>
            </a:r>
            <a:r>
              <a:rPr lang="en-US" sz="2400" dirty="0" err="1"/>
              <a:t>réciproquement</a:t>
            </a:r>
            <a:r>
              <a:rPr lang="en-US" sz="2400" dirty="0"/>
              <a:t>.</a:t>
            </a:r>
          </a:p>
          <a:p>
            <a:pPr>
              <a:lnSpc>
                <a:spcPct val="90000"/>
              </a:lnSpc>
              <a:spcAft>
                <a:spcPts val="600"/>
              </a:spcAft>
            </a:pPr>
            <a:endParaRPr lang="en-US" sz="2400" dirty="0"/>
          </a:p>
          <a:p>
            <a:pPr>
              <a:lnSpc>
                <a:spcPct val="90000"/>
              </a:lnSpc>
              <a:spcAft>
                <a:spcPts val="600"/>
              </a:spcAft>
            </a:pPr>
            <a:r>
              <a:rPr lang="en-US" sz="2400" dirty="0"/>
              <a:t>- Nous </a:t>
            </a:r>
            <a:r>
              <a:rPr lang="en-US" sz="2400" dirty="0" err="1"/>
              <a:t>avons</a:t>
            </a:r>
            <a:r>
              <a:rPr lang="en-US" sz="2400" dirty="0"/>
              <a:t> </a:t>
            </a:r>
            <a:r>
              <a:rPr lang="en-US" sz="2400" dirty="0" err="1"/>
              <a:t>installé</a:t>
            </a:r>
            <a:r>
              <a:rPr lang="en-US" sz="2400" dirty="0"/>
              <a:t> le plugin </a:t>
            </a:r>
            <a:r>
              <a:rPr lang="en-US" sz="2400" dirty="0" err="1"/>
              <a:t>Valuesuggest</a:t>
            </a:r>
            <a:r>
              <a:rPr lang="en-US" sz="2400" dirty="0"/>
              <a:t> sur </a:t>
            </a:r>
            <a:r>
              <a:rPr lang="en-US" sz="2400" dirty="0" err="1"/>
              <a:t>Omeka</a:t>
            </a:r>
            <a:r>
              <a:rPr lang="en-US" sz="2400" dirty="0"/>
              <a:t> </a:t>
            </a:r>
            <a:r>
              <a:rPr lang="en-US" sz="2400" dirty="0" err="1"/>
              <a:t>afin</a:t>
            </a:r>
            <a:r>
              <a:rPr lang="en-US" sz="2400" dirty="0"/>
              <a:t> de </a:t>
            </a:r>
            <a:r>
              <a:rPr lang="en-US" sz="2400" dirty="0" err="1"/>
              <a:t>pouvoir</a:t>
            </a:r>
            <a:r>
              <a:rPr lang="en-US" sz="2400" dirty="0"/>
              <a:t> </a:t>
            </a:r>
            <a:r>
              <a:rPr lang="en-US" sz="2400" dirty="0" err="1"/>
              <a:t>récupérer</a:t>
            </a:r>
            <a:r>
              <a:rPr lang="en-US" sz="2400" dirty="0"/>
              <a:t> les </a:t>
            </a:r>
            <a:r>
              <a:rPr lang="en-US" sz="2400" dirty="0" err="1"/>
              <a:t>autorités</a:t>
            </a:r>
            <a:r>
              <a:rPr lang="en-US" sz="2400" dirty="0"/>
              <a:t> auteurs et </a:t>
            </a:r>
            <a:r>
              <a:rPr lang="en-US" sz="2400" dirty="0" err="1"/>
              <a:t>sujets</a:t>
            </a:r>
            <a:r>
              <a:rPr lang="en-US" sz="2400" dirty="0"/>
              <a:t> sur </a:t>
            </a:r>
            <a:r>
              <a:rPr lang="en-US" sz="2400" dirty="0" err="1"/>
              <a:t>IDref</a:t>
            </a:r>
            <a:r>
              <a:rPr lang="en-US" sz="2400" dirty="0"/>
              <a:t>. Nos </a:t>
            </a:r>
            <a:r>
              <a:rPr lang="en-US" sz="2400" dirty="0" err="1"/>
              <a:t>prestataires</a:t>
            </a:r>
            <a:r>
              <a:rPr lang="en-US" sz="2400" dirty="0"/>
              <a:t> </a:t>
            </a:r>
            <a:r>
              <a:rPr lang="en-US" sz="2400" dirty="0" err="1"/>
              <a:t>travaillent</a:t>
            </a:r>
            <a:r>
              <a:rPr lang="en-US" sz="2400" dirty="0"/>
              <a:t> </a:t>
            </a:r>
            <a:r>
              <a:rPr lang="en-US" sz="2400" dirty="0" err="1"/>
              <a:t>actuellement</a:t>
            </a:r>
            <a:r>
              <a:rPr lang="en-US" sz="2400" dirty="0"/>
              <a:t> au </a:t>
            </a:r>
            <a:r>
              <a:rPr lang="en-US" sz="2400" dirty="0" err="1"/>
              <a:t>dédoublonnage</a:t>
            </a:r>
            <a:r>
              <a:rPr lang="en-US" sz="2400" dirty="0"/>
              <a:t> des </a:t>
            </a:r>
            <a:r>
              <a:rPr lang="en-US" sz="2400" dirty="0" err="1"/>
              <a:t>autorités</a:t>
            </a:r>
            <a:r>
              <a:rPr lang="en-US" sz="2400" dirty="0"/>
              <a:t> issues de Koha et de </a:t>
            </a:r>
            <a:r>
              <a:rPr lang="en-US" sz="2400" dirty="0" err="1"/>
              <a:t>celles</a:t>
            </a:r>
            <a:r>
              <a:rPr lang="en-US" sz="2400" dirty="0"/>
              <a:t> qui </a:t>
            </a:r>
            <a:r>
              <a:rPr lang="en-US" sz="2400" dirty="0" err="1"/>
              <a:t>viennent</a:t>
            </a:r>
            <a:r>
              <a:rPr lang="en-US" sz="2400" dirty="0"/>
              <a:t> </a:t>
            </a:r>
            <a:r>
              <a:rPr lang="en-US" sz="2400" dirty="0" err="1"/>
              <a:t>d’Omeka</a:t>
            </a:r>
            <a:r>
              <a:rPr lang="en-US" sz="2400" dirty="0"/>
              <a:t> sur le catalogue </a:t>
            </a:r>
            <a:r>
              <a:rPr lang="en-US" sz="2400" dirty="0" err="1"/>
              <a:t>géré</a:t>
            </a:r>
            <a:r>
              <a:rPr lang="en-US" sz="2400" dirty="0"/>
              <a:t> dans le </a:t>
            </a:r>
            <a:r>
              <a:rPr lang="en-US" sz="2400" dirty="0" err="1"/>
              <a:t>portail</a:t>
            </a:r>
            <a:r>
              <a:rPr lang="en-US" sz="2400" dirty="0"/>
              <a:t> Alexandrine.</a:t>
            </a:r>
          </a:p>
        </p:txBody>
      </p:sp>
      <p:pic>
        <p:nvPicPr>
          <p:cNvPr id="5" name="Image 4">
            <a:extLst>
              <a:ext uri="{FF2B5EF4-FFF2-40B4-BE49-F238E27FC236}">
                <a16:creationId xmlns:a16="http://schemas.microsoft.com/office/drawing/2014/main" id="{1DC54663-F7B7-29E2-72E9-CA1FCC2EC537}"/>
              </a:ext>
            </a:extLst>
          </p:cNvPr>
          <p:cNvPicPr>
            <a:picLocks noChangeAspect="1"/>
          </p:cNvPicPr>
          <p:nvPr/>
        </p:nvPicPr>
        <p:blipFill rotWithShape="1">
          <a:blip r:embed="rId2"/>
          <a:srcRect r="13334"/>
          <a:stretch/>
        </p:blipFill>
        <p:spPr>
          <a:xfrm>
            <a:off x="7199440" y="10"/>
            <a:ext cx="4992560" cy="6857990"/>
          </a:xfrm>
          <a:prstGeom prst="rect">
            <a:avLst/>
          </a:prstGeom>
          <a:effectLst/>
        </p:spPr>
      </p:pic>
    </p:spTree>
    <p:extLst>
      <p:ext uri="{BB962C8B-B14F-4D97-AF65-F5344CB8AC3E}">
        <p14:creationId xmlns:p14="http://schemas.microsoft.com/office/powerpoint/2010/main" val="813049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0">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8EAF5902-5718-6F90-F797-A28114129F7B}"/>
              </a:ext>
            </a:extLst>
          </p:cNvPr>
          <p:cNvSpPr txBox="1"/>
          <p:nvPr/>
        </p:nvSpPr>
        <p:spPr>
          <a:xfrm>
            <a:off x="0" y="0"/>
            <a:ext cx="5829176" cy="6858000"/>
          </a:xfrm>
          <a:prstGeom prst="rect">
            <a:avLst/>
          </a:prstGeom>
        </p:spPr>
        <p:txBody>
          <a:bodyPr vert="horz" lIns="91440" tIns="45720" rIns="91440" bIns="45720" rtlCol="0">
            <a:normAutofit lnSpcReduction="10000"/>
          </a:bodyPr>
          <a:lstStyle/>
          <a:p>
            <a:pPr>
              <a:lnSpc>
                <a:spcPct val="90000"/>
              </a:lnSpc>
              <a:spcAft>
                <a:spcPts val="600"/>
              </a:spcAft>
            </a:pPr>
            <a:r>
              <a:rPr lang="en-US" sz="2400" dirty="0"/>
              <a:t>ACCEDER A LA BIBLIOTHEQUE NUMERIQUE</a:t>
            </a:r>
          </a:p>
          <a:p>
            <a:pPr>
              <a:lnSpc>
                <a:spcPct val="90000"/>
              </a:lnSpc>
              <a:spcAft>
                <a:spcPts val="600"/>
              </a:spcAft>
            </a:pPr>
            <a:endParaRPr lang="en-US" sz="2400" dirty="0"/>
          </a:p>
          <a:p>
            <a:pPr>
              <a:lnSpc>
                <a:spcPct val="90000"/>
              </a:lnSpc>
              <a:spcAft>
                <a:spcPts val="600"/>
              </a:spcAft>
            </a:pPr>
            <a:r>
              <a:rPr lang="en-US" sz="2400" dirty="0"/>
              <a:t>Le </a:t>
            </a:r>
            <a:r>
              <a:rPr lang="en-US" sz="2400" dirty="0" err="1"/>
              <a:t>portail</a:t>
            </a:r>
            <a:r>
              <a:rPr lang="en-US" sz="2400" dirty="0"/>
              <a:t> </a:t>
            </a:r>
            <a:r>
              <a:rPr lang="en-US" sz="2400" dirty="0" err="1"/>
              <a:t>étant</a:t>
            </a:r>
            <a:r>
              <a:rPr lang="en-US" sz="2400" dirty="0"/>
              <a:t> </a:t>
            </a:r>
            <a:r>
              <a:rPr lang="en-US" sz="2400" dirty="0" err="1"/>
              <a:t>l’outil</a:t>
            </a:r>
            <a:r>
              <a:rPr lang="en-US" sz="2400" dirty="0"/>
              <a:t> </a:t>
            </a:r>
            <a:r>
              <a:rPr lang="en-US" sz="2400" dirty="0" err="1"/>
              <a:t>d’exposition</a:t>
            </a:r>
            <a:r>
              <a:rPr lang="en-US" sz="2400" dirty="0"/>
              <a:t> de la </a:t>
            </a:r>
            <a:r>
              <a:rPr lang="en-US" sz="2400" dirty="0" err="1"/>
              <a:t>bibliothèque</a:t>
            </a:r>
            <a:r>
              <a:rPr lang="en-US" sz="2400" dirty="0"/>
              <a:t> numérique, le public </a:t>
            </a:r>
            <a:r>
              <a:rPr lang="en-US" sz="2400" dirty="0" err="1"/>
              <a:t>est</a:t>
            </a:r>
            <a:r>
              <a:rPr lang="en-US" sz="2400" dirty="0"/>
              <a:t> </a:t>
            </a:r>
            <a:r>
              <a:rPr lang="en-US" sz="2400" dirty="0" err="1"/>
              <a:t>invité</a:t>
            </a:r>
            <a:r>
              <a:rPr lang="en-US" sz="2400" dirty="0"/>
              <a:t> à </a:t>
            </a:r>
            <a:r>
              <a:rPr lang="en-US" sz="2400" dirty="0" err="1"/>
              <a:t>accéder</a:t>
            </a:r>
            <a:r>
              <a:rPr lang="en-US" sz="2400" dirty="0"/>
              <a:t> à </a:t>
            </a:r>
            <a:r>
              <a:rPr lang="en-US" sz="2400" dirty="0" err="1"/>
              <a:t>celle</a:t>
            </a:r>
            <a:r>
              <a:rPr lang="en-US" sz="2400" dirty="0"/>
              <a:t>-ci via Alexandrine. </a:t>
            </a:r>
            <a:r>
              <a:rPr lang="en-US" sz="2400" dirty="0" err="1"/>
              <a:t>Toutefois</a:t>
            </a:r>
            <a:r>
              <a:rPr lang="en-US" sz="2400" dirty="0"/>
              <a:t>, il </a:t>
            </a:r>
            <a:r>
              <a:rPr lang="en-US" sz="2400" dirty="0" err="1"/>
              <a:t>peut</a:t>
            </a:r>
            <a:r>
              <a:rPr lang="en-US" sz="2400" dirty="0"/>
              <a:t> y </a:t>
            </a:r>
            <a:r>
              <a:rPr lang="en-US" sz="2400" dirty="0" err="1"/>
              <a:t>accéder</a:t>
            </a:r>
            <a:r>
              <a:rPr lang="en-US" sz="2400" dirty="0"/>
              <a:t> </a:t>
            </a:r>
            <a:r>
              <a:rPr lang="en-US" sz="2400" dirty="0" err="1"/>
              <a:t>directement</a:t>
            </a:r>
            <a:r>
              <a:rPr lang="en-US" sz="2400" dirty="0"/>
              <a:t> pour la consultation des documents </a:t>
            </a:r>
            <a:r>
              <a:rPr lang="en-US" sz="2400" dirty="0" err="1"/>
              <a:t>auxquels</a:t>
            </a:r>
            <a:r>
              <a:rPr lang="en-US" sz="2400" dirty="0"/>
              <a:t> </a:t>
            </a:r>
            <a:r>
              <a:rPr lang="en-US" sz="2400" dirty="0" err="1"/>
              <a:t>l’accès</a:t>
            </a:r>
            <a:r>
              <a:rPr lang="en-US" sz="2400" dirty="0"/>
              <a:t> </a:t>
            </a:r>
            <a:r>
              <a:rPr lang="en-US" sz="2400" dirty="0" err="1"/>
              <a:t>est</a:t>
            </a:r>
            <a:r>
              <a:rPr lang="en-US" sz="2400" dirty="0"/>
              <a:t> possible sans </a:t>
            </a:r>
            <a:r>
              <a:rPr lang="en-US" sz="2400" dirty="0" err="1"/>
              <a:t>authentification</a:t>
            </a:r>
            <a:r>
              <a:rPr lang="en-US" sz="2400" dirty="0"/>
              <a:t> et y </a:t>
            </a:r>
            <a:r>
              <a:rPr lang="en-US" sz="2400" dirty="0" err="1"/>
              <a:t>naviguer</a:t>
            </a:r>
            <a:r>
              <a:rPr lang="en-US" sz="2400" dirty="0"/>
              <a:t> </a:t>
            </a:r>
            <a:r>
              <a:rPr lang="en-US" sz="2400" dirty="0" err="1"/>
              <a:t>lorsqu’il</a:t>
            </a:r>
            <a:r>
              <a:rPr lang="en-US" sz="2400" dirty="0"/>
              <a:t> y </a:t>
            </a:r>
            <a:r>
              <a:rPr lang="en-US" sz="2400" dirty="0" err="1"/>
              <a:t>est</a:t>
            </a:r>
            <a:r>
              <a:rPr lang="en-US" sz="2400" dirty="0"/>
              <a:t> </a:t>
            </a:r>
            <a:r>
              <a:rPr lang="en-US" sz="2400" dirty="0" err="1"/>
              <a:t>venu</a:t>
            </a:r>
            <a:r>
              <a:rPr lang="en-US" sz="2400" dirty="0"/>
              <a:t> par le </a:t>
            </a:r>
            <a:r>
              <a:rPr lang="en-US" sz="2400" dirty="0" err="1"/>
              <a:t>biais</a:t>
            </a:r>
            <a:r>
              <a:rPr lang="en-US" sz="2400" dirty="0"/>
              <a:t> du </a:t>
            </a:r>
            <a:r>
              <a:rPr lang="en-US" sz="2400" dirty="0" err="1"/>
              <a:t>portail</a:t>
            </a:r>
            <a:r>
              <a:rPr lang="en-US" sz="2400" dirty="0"/>
              <a:t>.</a:t>
            </a:r>
          </a:p>
          <a:p>
            <a:pPr>
              <a:lnSpc>
                <a:spcPct val="90000"/>
              </a:lnSpc>
              <a:spcAft>
                <a:spcPts val="600"/>
              </a:spcAft>
            </a:pPr>
            <a:endParaRPr lang="en-US" sz="2400" dirty="0"/>
          </a:p>
          <a:p>
            <a:pPr>
              <a:lnSpc>
                <a:spcPct val="90000"/>
              </a:lnSpc>
              <a:spcAft>
                <a:spcPts val="600"/>
              </a:spcAft>
            </a:pPr>
            <a:r>
              <a:rPr lang="en-US" sz="2400" dirty="0"/>
              <a:t>Alexandrine, le </a:t>
            </a:r>
            <a:r>
              <a:rPr lang="en-US" sz="2400" dirty="0" err="1"/>
              <a:t>portail</a:t>
            </a:r>
            <a:r>
              <a:rPr lang="en-US" sz="2400" dirty="0"/>
              <a:t> </a:t>
            </a:r>
            <a:r>
              <a:rPr lang="en-US" sz="2400" dirty="0">
                <a:hlinkClick r:id="rId2"/>
              </a:rPr>
              <a:t>https://alexandrine.beauxartsparis.fr/</a:t>
            </a:r>
            <a:endParaRPr lang="en-US" sz="2400" dirty="0"/>
          </a:p>
          <a:p>
            <a:pPr>
              <a:lnSpc>
                <a:spcPct val="90000"/>
              </a:lnSpc>
              <a:spcAft>
                <a:spcPts val="600"/>
              </a:spcAft>
            </a:pPr>
            <a:r>
              <a:rPr lang="en-US" sz="2400" dirty="0"/>
              <a:t>Alexandrine, la page « </a:t>
            </a:r>
            <a:r>
              <a:rPr lang="en-US" sz="2400" dirty="0" err="1"/>
              <a:t>Ressources</a:t>
            </a:r>
            <a:r>
              <a:rPr lang="en-US" sz="2400" dirty="0"/>
              <a:t> </a:t>
            </a:r>
            <a:r>
              <a:rPr lang="en-US" sz="2400" dirty="0" err="1"/>
              <a:t>numériques</a:t>
            </a:r>
            <a:r>
              <a:rPr lang="en-US" sz="2400" dirty="0"/>
              <a:t> » </a:t>
            </a:r>
            <a:r>
              <a:rPr lang="en-US" sz="2400" dirty="0">
                <a:hlinkClick r:id="rId3"/>
              </a:rPr>
              <a:t>https://alexandrine.beauxartsparis.fr/bibliotheque-numerique</a:t>
            </a:r>
            <a:endParaRPr lang="en-US" sz="2400" dirty="0"/>
          </a:p>
          <a:p>
            <a:pPr>
              <a:lnSpc>
                <a:spcPct val="90000"/>
              </a:lnSpc>
              <a:spcAft>
                <a:spcPts val="600"/>
              </a:spcAft>
            </a:pPr>
            <a:r>
              <a:rPr lang="en-US" sz="2400" dirty="0" err="1"/>
              <a:t>Accès</a:t>
            </a:r>
            <a:r>
              <a:rPr lang="en-US" sz="2400" dirty="0"/>
              <a:t> public à la </a:t>
            </a:r>
            <a:r>
              <a:rPr lang="en-US" sz="2400" dirty="0" err="1"/>
              <a:t>Bibliothèque</a:t>
            </a:r>
            <a:r>
              <a:rPr lang="en-US" sz="2400" dirty="0"/>
              <a:t> numérique </a:t>
            </a:r>
            <a:r>
              <a:rPr lang="en-US" sz="2400" dirty="0">
                <a:hlinkClick r:id="rId4"/>
              </a:rPr>
              <a:t>https://alexandrine-bibnum.beauxartsparis.fr/s/ensba/page/welcome</a:t>
            </a:r>
            <a:endParaRPr lang="en-US" sz="2400" dirty="0"/>
          </a:p>
          <a:p>
            <a:pPr>
              <a:lnSpc>
                <a:spcPct val="90000"/>
              </a:lnSpc>
              <a:spcAft>
                <a:spcPts val="600"/>
              </a:spcAft>
            </a:pPr>
            <a:endParaRPr lang="en-US" sz="2400" dirty="0"/>
          </a:p>
          <a:p>
            <a:pPr>
              <a:lnSpc>
                <a:spcPct val="90000"/>
              </a:lnSpc>
              <a:spcAft>
                <a:spcPts val="600"/>
              </a:spcAft>
            </a:pPr>
            <a:endParaRPr lang="en-US" sz="2400" dirty="0"/>
          </a:p>
        </p:txBody>
      </p:sp>
      <p:pic>
        <p:nvPicPr>
          <p:cNvPr id="2" name="Image 1">
            <a:extLst>
              <a:ext uri="{FF2B5EF4-FFF2-40B4-BE49-F238E27FC236}">
                <a16:creationId xmlns:a16="http://schemas.microsoft.com/office/drawing/2014/main" id="{8139918E-8871-31B8-4841-BD80F66ADB8E}"/>
              </a:ext>
            </a:extLst>
          </p:cNvPr>
          <p:cNvPicPr>
            <a:picLocks noChangeAspect="1"/>
          </p:cNvPicPr>
          <p:nvPr/>
        </p:nvPicPr>
        <p:blipFill rotWithShape="1">
          <a:blip r:embed="rId5"/>
          <a:srcRect r="9518" b="1"/>
          <a:stretch/>
        </p:blipFill>
        <p:spPr>
          <a:xfrm>
            <a:off x="6182944" y="557189"/>
            <a:ext cx="5170852" cy="5571898"/>
          </a:xfrm>
          <a:prstGeom prst="rect">
            <a:avLst/>
          </a:prstGeom>
          <a:effectLst/>
        </p:spPr>
      </p:pic>
    </p:spTree>
    <p:extLst>
      <p:ext uri="{BB962C8B-B14F-4D97-AF65-F5344CB8AC3E}">
        <p14:creationId xmlns:p14="http://schemas.microsoft.com/office/powerpoint/2010/main" val="3633091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D58C3619-C55E-528D-6089-25AF6D27E8D0}"/>
              </a:ext>
            </a:extLst>
          </p:cNvPr>
          <p:cNvSpPr txBox="1"/>
          <p:nvPr/>
        </p:nvSpPr>
        <p:spPr>
          <a:xfrm>
            <a:off x="0" y="0"/>
            <a:ext cx="12192000" cy="4055806"/>
          </a:xfrm>
          <a:prstGeom prst="rect">
            <a:avLst/>
          </a:prstGeom>
        </p:spPr>
        <p:txBody>
          <a:bodyPr vert="horz" lIns="91440" tIns="45720" rIns="91440" bIns="45720" rtlCol="0" anchor="ctr">
            <a:noAutofit/>
          </a:bodyPr>
          <a:lstStyle/>
          <a:p>
            <a:pPr>
              <a:lnSpc>
                <a:spcPct val="90000"/>
              </a:lnSpc>
              <a:spcAft>
                <a:spcPts val="600"/>
              </a:spcAft>
            </a:pPr>
            <a:r>
              <a:rPr lang="en-US" sz="2400" dirty="0"/>
              <a:t>EN GUISE DE CONCLUSION…</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Les Beaux-Arts de Paris </a:t>
            </a:r>
            <a:r>
              <a:rPr lang="en-US" sz="2400" dirty="0" err="1"/>
              <a:t>sont</a:t>
            </a:r>
            <a:r>
              <a:rPr lang="en-US" sz="2400" dirty="0"/>
              <a:t> </a:t>
            </a:r>
            <a:r>
              <a:rPr lang="en-US" sz="2400" dirty="0" err="1"/>
              <a:t>aujourd’hui</a:t>
            </a:r>
            <a:r>
              <a:rPr lang="en-US" sz="2400" dirty="0"/>
              <a:t> </a:t>
            </a:r>
            <a:r>
              <a:rPr lang="en-US" sz="2400" dirty="0" err="1"/>
              <a:t>dotés</a:t>
            </a:r>
            <a:r>
              <a:rPr lang="en-US" sz="2400" dirty="0"/>
              <a:t> d’un </a:t>
            </a:r>
            <a:r>
              <a:rPr lang="en-US" sz="2400" dirty="0" err="1"/>
              <a:t>portail</a:t>
            </a:r>
            <a:r>
              <a:rPr lang="en-US" sz="2400" dirty="0"/>
              <a:t> </a:t>
            </a:r>
            <a:r>
              <a:rPr lang="en-US" sz="2400" dirty="0" err="1"/>
              <a:t>documentaire</a:t>
            </a:r>
            <a:r>
              <a:rPr lang="en-US" sz="2400" dirty="0"/>
              <a:t> </a:t>
            </a:r>
            <a:r>
              <a:rPr lang="en-US" sz="2400" dirty="0" err="1"/>
              <a:t>permettant</a:t>
            </a:r>
            <a:r>
              <a:rPr lang="en-US" sz="2400" dirty="0"/>
              <a:t> un </a:t>
            </a:r>
            <a:r>
              <a:rPr lang="en-US" sz="2400" dirty="0" err="1"/>
              <a:t>accès</a:t>
            </a:r>
            <a:r>
              <a:rPr lang="en-US" sz="2400" dirty="0"/>
              <a:t> </a:t>
            </a:r>
            <a:r>
              <a:rPr lang="en-US" sz="2400" dirty="0" err="1"/>
              <a:t>fédéré</a:t>
            </a:r>
            <a:r>
              <a:rPr lang="en-US" sz="2400" dirty="0"/>
              <a:t> à des </a:t>
            </a:r>
            <a:r>
              <a:rPr lang="en-US" sz="2400" dirty="0" err="1"/>
              <a:t>ressources</a:t>
            </a:r>
            <a:r>
              <a:rPr lang="en-US" sz="2400" dirty="0"/>
              <a:t> </a:t>
            </a:r>
            <a:r>
              <a:rPr lang="en-US" sz="2400" dirty="0" err="1"/>
              <a:t>précédemment</a:t>
            </a:r>
            <a:r>
              <a:rPr lang="en-US" sz="2400" dirty="0"/>
              <a:t> </a:t>
            </a:r>
            <a:r>
              <a:rPr lang="en-US" sz="2400" dirty="0" err="1"/>
              <a:t>disséminées</a:t>
            </a:r>
            <a:r>
              <a:rPr lang="en-US" sz="2400" dirty="0"/>
              <a:t> sur </a:t>
            </a:r>
            <a:r>
              <a:rPr lang="en-US" sz="2400" dirty="0" err="1"/>
              <a:t>plusieurs</a:t>
            </a:r>
            <a:r>
              <a:rPr lang="en-US" sz="2400" dirty="0"/>
              <a:t> sites.</a:t>
            </a:r>
          </a:p>
          <a:p>
            <a:pPr>
              <a:lnSpc>
                <a:spcPct val="90000"/>
              </a:lnSpc>
              <a:spcAft>
                <a:spcPts val="600"/>
              </a:spcAft>
            </a:pPr>
            <a:endParaRPr lang="en-US" sz="2400" dirty="0"/>
          </a:p>
          <a:p>
            <a:pPr>
              <a:lnSpc>
                <a:spcPct val="90000"/>
              </a:lnSpc>
              <a:spcAft>
                <a:spcPts val="600"/>
              </a:spcAft>
            </a:pPr>
            <a:r>
              <a:rPr lang="en-US" sz="2400" dirty="0"/>
              <a:t>Les </a:t>
            </a:r>
            <a:r>
              <a:rPr lang="en-US" sz="2400" dirty="0" err="1"/>
              <a:t>ressources</a:t>
            </a:r>
            <a:r>
              <a:rPr lang="en-US" sz="2400" dirty="0"/>
              <a:t> </a:t>
            </a:r>
            <a:r>
              <a:rPr lang="en-US" sz="2400" dirty="0" err="1"/>
              <a:t>numériques</a:t>
            </a:r>
            <a:r>
              <a:rPr lang="en-US" sz="2400" dirty="0"/>
              <a:t> </a:t>
            </a:r>
            <a:r>
              <a:rPr lang="en-US" sz="2400" dirty="0" err="1"/>
              <a:t>sont</a:t>
            </a:r>
            <a:r>
              <a:rPr lang="en-US" sz="2400" dirty="0"/>
              <a:t> </a:t>
            </a:r>
            <a:r>
              <a:rPr lang="en-US" sz="2400" dirty="0" err="1"/>
              <a:t>composées</a:t>
            </a:r>
            <a:r>
              <a:rPr lang="en-US" sz="2400" dirty="0"/>
              <a:t> </a:t>
            </a:r>
            <a:r>
              <a:rPr lang="en-US" sz="2400" dirty="0" err="1"/>
              <a:t>d’une</a:t>
            </a:r>
            <a:r>
              <a:rPr lang="en-US" sz="2400" dirty="0"/>
              <a:t> </a:t>
            </a:r>
            <a:r>
              <a:rPr lang="en-US" sz="2400" dirty="0" err="1"/>
              <a:t>bibliothèque</a:t>
            </a:r>
            <a:r>
              <a:rPr lang="en-US" sz="2400" dirty="0"/>
              <a:t> numérique et de </a:t>
            </a:r>
            <a:r>
              <a:rPr lang="en-US" sz="2400" dirty="0" err="1"/>
              <a:t>ressources</a:t>
            </a:r>
            <a:r>
              <a:rPr lang="en-US" sz="2400" dirty="0"/>
              <a:t> </a:t>
            </a:r>
            <a:r>
              <a:rPr lang="en-US" sz="2400" dirty="0" err="1"/>
              <a:t>externes</a:t>
            </a:r>
            <a:r>
              <a:rPr lang="en-US" sz="2400" dirty="0"/>
              <a:t> </a:t>
            </a:r>
            <a:r>
              <a:rPr lang="en-US" sz="2400" dirty="0" err="1"/>
              <a:t>auxquelles</a:t>
            </a:r>
            <a:r>
              <a:rPr lang="en-US" sz="2400" dirty="0"/>
              <a:t> la </a:t>
            </a:r>
            <a:r>
              <a:rPr lang="en-US" sz="2400" dirty="0" err="1"/>
              <a:t>bibliothèque</a:t>
            </a:r>
            <a:r>
              <a:rPr lang="en-US" sz="2400" dirty="0"/>
              <a:t> </a:t>
            </a:r>
            <a:r>
              <a:rPr lang="en-US" sz="2400" dirty="0" err="1"/>
              <a:t>est</a:t>
            </a:r>
            <a:r>
              <a:rPr lang="en-US" sz="2400" dirty="0"/>
              <a:t> </a:t>
            </a:r>
            <a:r>
              <a:rPr lang="en-US" sz="2400" dirty="0" err="1"/>
              <a:t>abonnée</a:t>
            </a:r>
            <a:r>
              <a:rPr lang="en-US" sz="2400" dirty="0"/>
              <a:t>.</a:t>
            </a:r>
          </a:p>
          <a:p>
            <a:pPr>
              <a:lnSpc>
                <a:spcPct val="90000"/>
              </a:lnSpc>
              <a:spcAft>
                <a:spcPts val="600"/>
              </a:spcAft>
            </a:pPr>
            <a:endParaRPr lang="en-US" sz="2400" dirty="0"/>
          </a:p>
          <a:p>
            <a:pPr>
              <a:lnSpc>
                <a:spcPct val="90000"/>
              </a:lnSpc>
              <a:spcAft>
                <a:spcPts val="600"/>
              </a:spcAft>
            </a:pPr>
            <a:r>
              <a:rPr lang="en-US" sz="2400" dirty="0" err="1"/>
              <a:t>L’accès</a:t>
            </a:r>
            <a:r>
              <a:rPr lang="en-US" sz="2400" dirty="0"/>
              <a:t> à </a:t>
            </a:r>
            <a:r>
              <a:rPr lang="en-US" sz="2400" dirty="0" err="1"/>
              <a:t>certains</a:t>
            </a:r>
            <a:r>
              <a:rPr lang="en-US" sz="2400" dirty="0"/>
              <a:t> documents </a:t>
            </a:r>
            <a:r>
              <a:rPr lang="en-US" sz="2400" dirty="0" err="1"/>
              <a:t>ou</a:t>
            </a:r>
            <a:r>
              <a:rPr lang="en-US" sz="2400" dirty="0"/>
              <a:t> aux </a:t>
            </a:r>
            <a:r>
              <a:rPr lang="en-US" sz="2400" dirty="0" err="1"/>
              <a:t>ressources</a:t>
            </a:r>
            <a:r>
              <a:rPr lang="en-US" sz="2400" dirty="0"/>
              <a:t> </a:t>
            </a:r>
            <a:r>
              <a:rPr lang="en-US" sz="2400" dirty="0" err="1"/>
              <a:t>électroniques</a:t>
            </a:r>
            <a:r>
              <a:rPr lang="en-US" sz="2400" dirty="0"/>
              <a:t> </a:t>
            </a:r>
            <a:r>
              <a:rPr lang="en-US" sz="2400" dirty="0" err="1"/>
              <a:t>est</a:t>
            </a:r>
            <a:r>
              <a:rPr lang="en-US" sz="2400" dirty="0"/>
              <a:t> </a:t>
            </a:r>
            <a:r>
              <a:rPr lang="en-US" sz="2400" dirty="0" err="1"/>
              <a:t>réservé</a:t>
            </a:r>
            <a:r>
              <a:rPr lang="en-US" sz="2400" dirty="0"/>
              <a:t> aux </a:t>
            </a:r>
            <a:r>
              <a:rPr lang="en-US" sz="2400" dirty="0" err="1"/>
              <a:t>étudiants</a:t>
            </a:r>
            <a:r>
              <a:rPr lang="en-US" sz="2400" dirty="0"/>
              <a:t> et personnels des Beaux-Arts et </a:t>
            </a:r>
            <a:r>
              <a:rPr lang="en-US" sz="2400" dirty="0" err="1"/>
              <a:t>soumis</a:t>
            </a:r>
            <a:r>
              <a:rPr lang="en-US" sz="2400" dirty="0"/>
              <a:t> à identification.</a:t>
            </a:r>
          </a:p>
        </p:txBody>
      </p:sp>
      <p:pic>
        <p:nvPicPr>
          <p:cNvPr id="3" name="Image 2">
            <a:extLst>
              <a:ext uri="{FF2B5EF4-FFF2-40B4-BE49-F238E27FC236}">
                <a16:creationId xmlns:a16="http://schemas.microsoft.com/office/drawing/2014/main" id="{4DEE5F7F-C2EB-D26B-F806-77177E1BCE2C}"/>
              </a:ext>
            </a:extLst>
          </p:cNvPr>
          <p:cNvPicPr>
            <a:picLocks noChangeAspect="1"/>
          </p:cNvPicPr>
          <p:nvPr/>
        </p:nvPicPr>
        <p:blipFill rotWithShape="1">
          <a:blip r:embed="rId2"/>
          <a:srcRect r="1635" b="1"/>
          <a:stretch/>
        </p:blipFill>
        <p:spPr>
          <a:xfrm>
            <a:off x="-9168" y="3825618"/>
            <a:ext cx="12201168" cy="3429000"/>
          </a:xfrm>
          <a:custGeom>
            <a:avLst/>
            <a:gdLst/>
            <a:ahLst/>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Tree>
    <p:extLst>
      <p:ext uri="{BB962C8B-B14F-4D97-AF65-F5344CB8AC3E}">
        <p14:creationId xmlns:p14="http://schemas.microsoft.com/office/powerpoint/2010/main" val="1653425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7F1DA013-FC85-90B5-4CD8-F8953C0C1FEF}"/>
              </a:ext>
            </a:extLst>
          </p:cNvPr>
          <p:cNvSpPr txBox="1"/>
          <p:nvPr/>
        </p:nvSpPr>
        <p:spPr>
          <a:xfrm>
            <a:off x="836363" y="4071597"/>
            <a:ext cx="10515600" cy="2188526"/>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endParaRPr lang="en-US" sz="2200" dirty="0">
              <a:ea typeface="+mj-ea"/>
              <a:cs typeface="+mj-cs"/>
            </a:endParaRPr>
          </a:p>
          <a:p>
            <a:pPr algn="ctr">
              <a:lnSpc>
                <a:spcPct val="90000"/>
              </a:lnSpc>
              <a:spcBef>
                <a:spcPct val="0"/>
              </a:spcBef>
              <a:spcAft>
                <a:spcPts val="600"/>
              </a:spcAft>
            </a:pPr>
            <a:endParaRPr lang="en-US" sz="2500" dirty="0">
              <a:latin typeface="+mj-lt"/>
              <a:ea typeface="+mj-ea"/>
              <a:cs typeface="+mj-cs"/>
            </a:endParaRPr>
          </a:p>
          <a:p>
            <a:pPr algn="ctr">
              <a:lnSpc>
                <a:spcPct val="90000"/>
              </a:lnSpc>
              <a:spcBef>
                <a:spcPct val="0"/>
              </a:spcBef>
              <a:spcAft>
                <a:spcPts val="600"/>
              </a:spcAft>
            </a:pPr>
            <a:r>
              <a:rPr lang="en-US" sz="8000" dirty="0">
                <a:ea typeface="+mj-ea"/>
                <a:cs typeface="+mj-cs"/>
              </a:rPr>
              <a:t>Merci de </a:t>
            </a:r>
            <a:r>
              <a:rPr lang="en-US" sz="8000" dirty="0" err="1">
                <a:ea typeface="+mj-ea"/>
                <a:cs typeface="+mj-cs"/>
              </a:rPr>
              <a:t>votre</a:t>
            </a:r>
            <a:r>
              <a:rPr lang="en-US" sz="8000" dirty="0">
                <a:ea typeface="+mj-ea"/>
                <a:cs typeface="+mj-cs"/>
              </a:rPr>
              <a:t> attention</a:t>
            </a:r>
          </a:p>
        </p:txBody>
      </p:sp>
      <p:pic>
        <p:nvPicPr>
          <p:cNvPr id="7" name="Image 6">
            <a:extLst>
              <a:ext uri="{FF2B5EF4-FFF2-40B4-BE49-F238E27FC236}">
                <a16:creationId xmlns:a16="http://schemas.microsoft.com/office/drawing/2014/main" id="{D2274022-1629-7960-B420-7D86641571A4}"/>
              </a:ext>
            </a:extLst>
          </p:cNvPr>
          <p:cNvPicPr>
            <a:picLocks noChangeAspect="1"/>
          </p:cNvPicPr>
          <p:nvPr/>
        </p:nvPicPr>
        <p:blipFill rotWithShape="1">
          <a:blip r:embed="rId2"/>
          <a:srcRect l="7175" r="2951"/>
          <a:stretch/>
        </p:blipFill>
        <p:spPr>
          <a:xfrm>
            <a:off x="20" y="2"/>
            <a:ext cx="12191979" cy="3900104"/>
          </a:xfrm>
          <a:prstGeom prst="rect">
            <a:avLst/>
          </a:prstGeom>
        </p:spPr>
      </p:pic>
    </p:spTree>
    <p:extLst>
      <p:ext uri="{BB962C8B-B14F-4D97-AF65-F5344CB8AC3E}">
        <p14:creationId xmlns:p14="http://schemas.microsoft.com/office/powerpoint/2010/main" val="236316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5" name="Rectangle 1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Image 1" descr="Une image contenant plein air, ciel, bâtiment, Palais&#10;&#10;Description générée automatiquement">
            <a:extLst>
              <a:ext uri="{FF2B5EF4-FFF2-40B4-BE49-F238E27FC236}">
                <a16:creationId xmlns:a16="http://schemas.microsoft.com/office/drawing/2014/main" id="{53463CCA-CC92-99E0-B45E-7D729275E5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6" r="4282" b="-1"/>
          <a:stretch/>
        </p:blipFill>
        <p:spPr bwMode="auto">
          <a:xfrm>
            <a:off x="6468532" y="0"/>
            <a:ext cx="773853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7" name="Rectangle 1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2">
            <a:extLst>
              <a:ext uri="{FF2B5EF4-FFF2-40B4-BE49-F238E27FC236}">
                <a16:creationId xmlns:a16="http://schemas.microsoft.com/office/drawing/2014/main" id="{A4A47F5F-B2CC-2C1B-67A3-54FB600EB0A6}"/>
              </a:ext>
            </a:extLst>
          </p:cNvPr>
          <p:cNvSpPr>
            <a:spLocks noChangeArrowheads="1"/>
          </p:cNvSpPr>
          <p:nvPr/>
        </p:nvSpPr>
        <p:spPr bwMode="auto">
          <a:xfrm>
            <a:off x="838200" y="440267"/>
            <a:ext cx="5257800" cy="573669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p>
            <a:pPr marR="0" lvl="0" fontAlgn="base">
              <a:lnSpc>
                <a:spcPct val="90000"/>
              </a:lnSpc>
              <a:spcBef>
                <a:spcPct val="0"/>
              </a:spcBef>
              <a:spcAft>
                <a:spcPts val="600"/>
              </a:spcAft>
              <a:buClrTx/>
              <a:buSzTx/>
              <a:tabLst/>
            </a:pPr>
            <a:r>
              <a:rPr kumimoji="0" lang="en-US" altLang="fr-FR" sz="2400" b="0" i="0" u="none" strike="noStrike" cap="none" normalizeH="0" baseline="0" dirty="0">
                <a:ln>
                  <a:noFill/>
                </a:ln>
                <a:effectLst/>
              </a:rPr>
              <a:t>LES BEAUX-ARTS DE PARIS</a:t>
            </a:r>
          </a:p>
          <a:p>
            <a:pPr marR="0" lvl="0" fontAlgn="base">
              <a:lnSpc>
                <a:spcPct val="90000"/>
              </a:lnSpc>
              <a:spcBef>
                <a:spcPct val="0"/>
              </a:spcBef>
              <a:spcAft>
                <a:spcPts val="600"/>
              </a:spcAft>
              <a:buClrTx/>
              <a:buSzTx/>
              <a:tabLst/>
            </a:pPr>
            <a:endParaRPr kumimoji="0" lang="en-US" altLang="fr-FR" sz="2400" b="0" i="0" u="none" strike="noStrike" cap="none" normalizeH="0" baseline="0" dirty="0">
              <a:ln>
                <a:noFill/>
              </a:ln>
              <a:effectLst/>
            </a:endParaRPr>
          </a:p>
          <a:p>
            <a:pPr marR="0" lvl="0" fontAlgn="base">
              <a:lnSpc>
                <a:spcPct val="90000"/>
              </a:lnSpc>
              <a:spcBef>
                <a:spcPct val="0"/>
              </a:spcBef>
              <a:spcAft>
                <a:spcPts val="600"/>
              </a:spcAft>
              <a:buClrTx/>
              <a:buSzTx/>
              <a:tabLst/>
            </a:pPr>
            <a:r>
              <a:rPr kumimoji="0" lang="en-US" altLang="fr-FR" sz="2400" b="0" i="0" u="none" strike="noStrike" cap="none" normalizeH="0" baseline="0" dirty="0" err="1">
                <a:ln>
                  <a:noFill/>
                </a:ln>
                <a:effectLst/>
              </a:rPr>
              <a:t>L’École</a:t>
            </a:r>
            <a:r>
              <a:rPr kumimoji="0" lang="en-US" altLang="fr-FR" sz="2400" b="0" i="0" u="none" strike="noStrike" cap="none" normalizeH="0" baseline="0" dirty="0">
                <a:ln>
                  <a:noFill/>
                </a:ln>
                <a:effectLst/>
              </a:rPr>
              <a:t> </a:t>
            </a:r>
            <a:r>
              <a:rPr kumimoji="0" lang="en-US" altLang="fr-FR" sz="2400" b="0" i="0" u="none" strike="noStrike" cap="none" normalizeH="0" baseline="0" dirty="0" err="1">
                <a:ln>
                  <a:noFill/>
                </a:ln>
                <a:effectLst/>
              </a:rPr>
              <a:t>nationale</a:t>
            </a:r>
            <a:r>
              <a:rPr kumimoji="0" lang="en-US" altLang="fr-FR" sz="2400" b="0" i="0" u="none" strike="noStrike" cap="none" normalizeH="0" baseline="0" dirty="0">
                <a:ln>
                  <a:noFill/>
                </a:ln>
                <a:effectLst/>
              </a:rPr>
              <a:t> supérieure des Beaux-Arts, </a:t>
            </a:r>
            <a:r>
              <a:rPr kumimoji="0" lang="en-US" altLang="fr-FR" sz="2400" b="0" i="0" u="none" strike="noStrike" cap="none" normalizeH="0" baseline="0" dirty="0" err="1">
                <a:ln>
                  <a:noFill/>
                </a:ln>
                <a:effectLst/>
              </a:rPr>
              <a:t>héritière</a:t>
            </a:r>
            <a:r>
              <a:rPr kumimoji="0" lang="en-US" altLang="fr-FR" sz="2400" b="0" i="0" u="none" strike="noStrike" cap="none" normalizeH="0" baseline="0" dirty="0">
                <a:ln>
                  <a:noFill/>
                </a:ln>
                <a:effectLst/>
              </a:rPr>
              <a:t> des </a:t>
            </a:r>
            <a:r>
              <a:rPr kumimoji="0" lang="en-US" altLang="fr-FR" sz="2400" b="0" i="0" u="none" strike="noStrike" cap="none" normalizeH="0" baseline="0" dirty="0" err="1">
                <a:ln>
                  <a:noFill/>
                </a:ln>
                <a:effectLst/>
              </a:rPr>
              <a:t>Académies</a:t>
            </a:r>
            <a:r>
              <a:rPr kumimoji="0" lang="en-US" altLang="fr-FR" sz="2400" b="0" i="0" u="none" strike="noStrike" cap="none" normalizeH="0" baseline="0" dirty="0">
                <a:ln>
                  <a:noFill/>
                </a:ln>
                <a:effectLst/>
              </a:rPr>
              <a:t> royales de </a:t>
            </a:r>
            <a:r>
              <a:rPr kumimoji="0" lang="en-US" altLang="fr-FR" sz="2400" b="0" i="0" u="none" strike="noStrike" cap="none" normalizeH="0" baseline="0" dirty="0" err="1">
                <a:ln>
                  <a:noFill/>
                </a:ln>
                <a:effectLst/>
              </a:rPr>
              <a:t>peinture</a:t>
            </a:r>
            <a:r>
              <a:rPr kumimoji="0" lang="en-US" altLang="fr-FR" sz="2400" b="0" i="0" u="none" strike="noStrike" cap="none" normalizeH="0" baseline="0" dirty="0">
                <a:ln>
                  <a:noFill/>
                </a:ln>
                <a:effectLst/>
              </a:rPr>
              <a:t> et de sculpture </a:t>
            </a:r>
            <a:r>
              <a:rPr kumimoji="0" lang="en-US" altLang="fr-FR" sz="2400" b="0" i="0" u="none" strike="noStrike" cap="none" normalizeH="0" baseline="0" dirty="0" err="1">
                <a:ln>
                  <a:noFill/>
                </a:ln>
                <a:effectLst/>
              </a:rPr>
              <a:t>fondées</a:t>
            </a:r>
            <a:r>
              <a:rPr kumimoji="0" lang="en-US" altLang="fr-FR" sz="2400" b="0" i="0" u="none" strike="noStrike" cap="none" normalizeH="0" baseline="0" dirty="0">
                <a:ln>
                  <a:noFill/>
                </a:ln>
                <a:effectLst/>
              </a:rPr>
              <a:t> sous Louis XIV </a:t>
            </a:r>
            <a:r>
              <a:rPr kumimoji="0" lang="en-US" altLang="fr-FR" sz="2400" b="0" i="0" u="none" strike="noStrike" cap="none" normalizeH="0" baseline="0" dirty="0" err="1">
                <a:ln>
                  <a:noFill/>
                </a:ln>
                <a:effectLst/>
              </a:rPr>
              <a:t>en</a:t>
            </a:r>
            <a:r>
              <a:rPr kumimoji="0" lang="en-US" altLang="fr-FR" sz="2400" b="0" i="0" u="none" strike="noStrike" cap="none" normalizeH="0" baseline="0" dirty="0">
                <a:ln>
                  <a:noFill/>
                </a:ln>
                <a:effectLst/>
              </a:rPr>
              <a:t> 1648, </a:t>
            </a:r>
            <a:r>
              <a:rPr kumimoji="0" lang="en-US" altLang="fr-FR" sz="2400" b="0" i="0" u="none" strike="noStrike" cap="none" normalizeH="0" baseline="0" dirty="0" err="1">
                <a:ln>
                  <a:noFill/>
                </a:ln>
                <a:effectLst/>
              </a:rPr>
              <a:t>est</a:t>
            </a:r>
            <a:r>
              <a:rPr kumimoji="0" lang="en-US" altLang="fr-FR" sz="2400" b="0" i="0" u="none" strike="noStrike" cap="none" normalizeH="0" baseline="0" dirty="0">
                <a:ln>
                  <a:noFill/>
                </a:ln>
                <a:effectLst/>
              </a:rPr>
              <a:t> </a:t>
            </a:r>
            <a:r>
              <a:rPr kumimoji="0" lang="en-US" altLang="fr-FR" sz="2400" b="0" i="0" u="none" strike="noStrike" cap="none" normalizeH="0" baseline="0" dirty="0" err="1">
                <a:ln>
                  <a:noFill/>
                </a:ln>
                <a:effectLst/>
              </a:rPr>
              <a:t>aujourd’hui</a:t>
            </a:r>
            <a:r>
              <a:rPr kumimoji="0" lang="en-US" altLang="fr-FR" sz="2400" b="0" i="0" u="none" strike="noStrike" cap="none" normalizeH="0" baseline="0" dirty="0">
                <a:ln>
                  <a:noFill/>
                </a:ln>
                <a:effectLst/>
              </a:rPr>
              <a:t>, entre </a:t>
            </a:r>
            <a:r>
              <a:rPr kumimoji="0" lang="en-US" altLang="fr-FR" sz="2400" b="0" i="0" u="none" strike="noStrike" cap="none" normalizeH="0" baseline="0" dirty="0" err="1">
                <a:ln>
                  <a:noFill/>
                </a:ln>
                <a:effectLst/>
              </a:rPr>
              <a:t>autres</a:t>
            </a:r>
            <a:r>
              <a:rPr kumimoji="0" lang="en-US" altLang="fr-FR" sz="2400" b="0" i="0" u="none" strike="noStrike" cap="none" normalizeH="0" baseline="0" dirty="0">
                <a:ln>
                  <a:noFill/>
                </a:ln>
                <a:effectLst/>
              </a:rPr>
              <a:t> :</a:t>
            </a:r>
          </a:p>
          <a:p>
            <a:pPr marR="0" lvl="0" fontAlgn="base">
              <a:lnSpc>
                <a:spcPct val="90000"/>
              </a:lnSpc>
              <a:spcBef>
                <a:spcPct val="0"/>
              </a:spcBef>
              <a:spcAft>
                <a:spcPts val="600"/>
              </a:spcAft>
              <a:buClrTx/>
              <a:buSzTx/>
              <a:tabLst/>
            </a:pPr>
            <a:endParaRPr kumimoji="0" lang="en-US" altLang="fr-FR" sz="2400" b="0" i="0" u="none" strike="noStrike" cap="none" normalizeH="0" baseline="0" dirty="0">
              <a:ln>
                <a:noFill/>
              </a:ln>
              <a:effectLst/>
            </a:endParaRPr>
          </a:p>
          <a:p>
            <a:pPr marR="0" lvl="0" fontAlgn="base">
              <a:lnSpc>
                <a:spcPct val="90000"/>
              </a:lnSpc>
              <a:spcBef>
                <a:spcPct val="0"/>
              </a:spcBef>
              <a:spcAft>
                <a:spcPts val="600"/>
              </a:spcAft>
              <a:buClrTx/>
              <a:buSzTx/>
              <a:tabLst/>
            </a:pPr>
            <a:r>
              <a:rPr kumimoji="0" lang="en-US" altLang="fr-FR" sz="2400" b="0" i="0" u="none" strike="noStrike" cap="none" normalizeH="0" baseline="0" dirty="0">
                <a:ln>
                  <a:noFill/>
                </a:ln>
                <a:effectLst/>
              </a:rPr>
              <a:t>- un lieu de formation,</a:t>
            </a:r>
          </a:p>
          <a:p>
            <a:pPr marR="0" lvl="0" fontAlgn="base">
              <a:lnSpc>
                <a:spcPct val="90000"/>
              </a:lnSpc>
              <a:spcBef>
                <a:spcPct val="0"/>
              </a:spcBef>
              <a:spcAft>
                <a:spcPts val="600"/>
              </a:spcAft>
              <a:buClrTx/>
              <a:buSzTx/>
              <a:tabLst/>
            </a:pPr>
            <a:r>
              <a:rPr kumimoji="0" lang="en-US" altLang="fr-FR" sz="2400" b="0" i="0" u="none" strike="noStrike" cap="none" normalizeH="0" baseline="0" dirty="0">
                <a:ln>
                  <a:noFill/>
                </a:ln>
                <a:effectLst/>
              </a:rPr>
              <a:t>- un lieu de conservation de collections </a:t>
            </a:r>
            <a:r>
              <a:rPr kumimoji="0" lang="en-US" altLang="fr-FR" sz="2400" b="0" i="0" u="none" strike="noStrike" cap="none" normalizeH="0" baseline="0" dirty="0" err="1">
                <a:ln>
                  <a:noFill/>
                </a:ln>
                <a:effectLst/>
              </a:rPr>
              <a:t>historiques</a:t>
            </a:r>
            <a:r>
              <a:rPr kumimoji="0" lang="en-US" altLang="fr-FR" sz="2400" b="0" i="0" u="none" strike="noStrike" cap="none" normalizeH="0" baseline="0" dirty="0">
                <a:ln>
                  <a:noFill/>
                </a:ln>
                <a:effectLst/>
              </a:rPr>
              <a:t> et </a:t>
            </a:r>
            <a:r>
              <a:rPr kumimoji="0" lang="en-US" altLang="fr-FR" sz="2400" b="0" i="0" u="none" strike="noStrike" cap="none" normalizeH="0" baseline="0" dirty="0" err="1">
                <a:ln>
                  <a:noFill/>
                </a:ln>
                <a:effectLst/>
              </a:rPr>
              <a:t>contemporaines</a:t>
            </a:r>
            <a:r>
              <a:rPr kumimoji="0" lang="en-US" altLang="fr-FR" sz="2400" b="0" i="0" u="none" strike="noStrike" cap="none" normalizeH="0" baseline="0" dirty="0">
                <a:ln>
                  <a:noFill/>
                </a:ln>
                <a:effectLst/>
              </a:rPr>
              <a:t>,</a:t>
            </a:r>
          </a:p>
          <a:p>
            <a:pPr marR="0" lvl="0" fontAlgn="base">
              <a:lnSpc>
                <a:spcPct val="90000"/>
              </a:lnSpc>
              <a:spcBef>
                <a:spcPct val="0"/>
              </a:spcBef>
              <a:spcAft>
                <a:spcPts val="600"/>
              </a:spcAft>
              <a:buClrTx/>
              <a:buSzTx/>
              <a:tabLst/>
            </a:pPr>
            <a:endParaRPr kumimoji="0" lang="en-US" altLang="fr-FR" sz="2400" b="0" i="0" u="none" strike="noStrike" cap="none" normalizeH="0" baseline="0" dirty="0">
              <a:ln>
                <a:noFill/>
              </a:ln>
              <a:effectLst/>
            </a:endParaRPr>
          </a:p>
          <a:p>
            <a:pPr marR="0" lvl="0" fontAlgn="base">
              <a:lnSpc>
                <a:spcPct val="90000"/>
              </a:lnSpc>
              <a:spcBef>
                <a:spcPct val="0"/>
              </a:spcBef>
              <a:spcAft>
                <a:spcPts val="600"/>
              </a:spcAft>
              <a:buClrTx/>
              <a:buSzTx/>
              <a:tabLst/>
            </a:pPr>
            <a:r>
              <a:rPr kumimoji="0" lang="en-US" altLang="fr-FR" sz="2400" b="0" i="0" u="none" strike="noStrike" cap="none" normalizeH="0" baseline="0" dirty="0" err="1">
                <a:ln>
                  <a:noFill/>
                </a:ln>
                <a:effectLst/>
              </a:rPr>
              <a:t>L’établissement</a:t>
            </a:r>
            <a:r>
              <a:rPr kumimoji="0" lang="en-US" altLang="fr-FR" sz="2400" b="0" i="0" u="none" strike="noStrike" cap="none" normalizeH="0" baseline="0" dirty="0">
                <a:ln>
                  <a:noFill/>
                </a:ln>
                <a:effectLst/>
              </a:rPr>
              <a:t> </a:t>
            </a:r>
            <a:r>
              <a:rPr kumimoji="0" lang="en-US" altLang="fr-FR" sz="2400" b="0" i="0" u="none" strike="noStrike" cap="none" normalizeH="0" baseline="0" dirty="0" err="1">
                <a:ln>
                  <a:noFill/>
                </a:ln>
                <a:effectLst/>
              </a:rPr>
              <a:t>est</a:t>
            </a:r>
            <a:r>
              <a:rPr kumimoji="0" lang="en-US" altLang="fr-FR" sz="2400" b="0" i="0" u="none" strike="noStrike" cap="none" normalizeH="0" baseline="0" dirty="0">
                <a:ln>
                  <a:noFill/>
                </a:ln>
                <a:effectLst/>
              </a:rPr>
              <a:t> </a:t>
            </a:r>
            <a:r>
              <a:rPr kumimoji="0" lang="en-US" altLang="fr-FR" sz="2400" b="0" i="0" u="none" strike="noStrike" cap="none" normalizeH="0" baseline="0" dirty="0" err="1">
                <a:ln>
                  <a:noFill/>
                </a:ln>
                <a:effectLst/>
              </a:rPr>
              <a:t>membre</a:t>
            </a:r>
            <a:r>
              <a:rPr kumimoji="0" lang="en-US" altLang="fr-FR" sz="2400" b="0" i="0" u="none" strike="noStrike" cap="none" normalizeH="0" baseline="0" dirty="0">
                <a:ln>
                  <a:noFill/>
                </a:ln>
                <a:effectLst/>
              </a:rPr>
              <a:t> de </a:t>
            </a:r>
            <a:r>
              <a:rPr kumimoji="0" lang="en-US" altLang="fr-FR" sz="2400" b="0" i="0" u="none" strike="noStrike" cap="none" normalizeH="0" baseline="0" dirty="0" err="1">
                <a:ln>
                  <a:noFill/>
                </a:ln>
                <a:effectLst/>
              </a:rPr>
              <a:t>l’université</a:t>
            </a:r>
            <a:r>
              <a:rPr kumimoji="0" lang="en-US" altLang="fr-FR" sz="2400" b="0" i="0" u="none" strike="noStrike" cap="none" normalizeH="0" baseline="0" dirty="0">
                <a:ln>
                  <a:noFill/>
                </a:ln>
                <a:effectLst/>
              </a:rPr>
              <a:t> de recherche Paris Sciences et </a:t>
            </a:r>
            <a:r>
              <a:rPr kumimoji="0" lang="en-US" altLang="fr-FR" sz="2400" b="0" i="0" u="none" strike="noStrike" cap="none" normalizeH="0" baseline="0" dirty="0" err="1">
                <a:ln>
                  <a:noFill/>
                </a:ln>
                <a:effectLst/>
              </a:rPr>
              <a:t>lettres</a:t>
            </a:r>
            <a:r>
              <a:rPr kumimoji="0" lang="en-US" altLang="fr-FR" sz="2400" b="0" i="0" u="none" strike="noStrike" cap="none" normalizeH="0" baseline="0" dirty="0">
                <a:ln>
                  <a:noFill/>
                </a:ln>
                <a:effectLst/>
              </a:rPr>
              <a:t> (PSL).</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fr-FR" sz="1700" b="0" i="0" u="none" strike="noStrike" cap="none" normalizeH="0" baseline="0" dirty="0">
              <a:ln>
                <a:noFill/>
              </a:ln>
              <a:effectLst/>
            </a:endParaRPr>
          </a:p>
        </p:txBody>
      </p:sp>
    </p:spTree>
    <p:extLst>
      <p:ext uri="{BB962C8B-B14F-4D97-AF65-F5344CB8AC3E}">
        <p14:creationId xmlns:p14="http://schemas.microsoft.com/office/powerpoint/2010/main" val="171673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ED09FFDF-2095-26F6-66B1-4C72E7C56D0E}"/>
              </a:ext>
            </a:extLst>
          </p:cNvPr>
          <p:cNvSpPr txBox="1"/>
          <p:nvPr/>
        </p:nvSpPr>
        <p:spPr>
          <a:xfrm>
            <a:off x="530942" y="0"/>
            <a:ext cx="6002593" cy="6857990"/>
          </a:xfrm>
          <a:prstGeom prst="rect">
            <a:avLst/>
          </a:prstGeom>
        </p:spPr>
        <p:txBody>
          <a:bodyPr vert="horz" lIns="91440" tIns="45720" rIns="91440" bIns="45720" rtlCol="0">
            <a:normAutofit/>
          </a:bodyPr>
          <a:lstStyle/>
          <a:p>
            <a:pPr>
              <a:lnSpc>
                <a:spcPct val="90000"/>
              </a:lnSpc>
              <a:spcAft>
                <a:spcPts val="600"/>
              </a:spcAft>
            </a:pPr>
            <a:r>
              <a:rPr lang="en-US" sz="2400" dirty="0"/>
              <a:t>UN PROJET COMMUN A LA BIBLIOTHEQUE D’ART CONTEMPORAIN ET AU SERVICE DES COLLECTIONS</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 La </a:t>
            </a:r>
            <a:r>
              <a:rPr lang="en-US" sz="2400" dirty="0" err="1"/>
              <a:t>bibliothèque</a:t>
            </a:r>
            <a:r>
              <a:rPr lang="en-US" sz="2400" dirty="0"/>
              <a:t> d’art </a:t>
            </a:r>
            <a:r>
              <a:rPr lang="en-US" sz="2400" dirty="0" err="1"/>
              <a:t>contemporain</a:t>
            </a:r>
            <a:r>
              <a:rPr lang="en-US" sz="2400" dirty="0"/>
              <a:t> </a:t>
            </a:r>
            <a:r>
              <a:rPr lang="en-US" sz="2400" dirty="0" err="1"/>
              <a:t>est</a:t>
            </a:r>
            <a:r>
              <a:rPr lang="en-US" sz="2400" dirty="0"/>
              <a:t> </a:t>
            </a:r>
            <a:r>
              <a:rPr lang="en-US" sz="2400" dirty="0" err="1"/>
              <a:t>destinée</a:t>
            </a:r>
            <a:r>
              <a:rPr lang="en-US" sz="2400" dirty="0"/>
              <a:t> aux </a:t>
            </a:r>
            <a:r>
              <a:rPr lang="en-US" sz="2400" dirty="0" err="1"/>
              <a:t>étudiants</a:t>
            </a:r>
            <a:r>
              <a:rPr lang="en-US" sz="2400" dirty="0"/>
              <a:t> et </a:t>
            </a:r>
            <a:r>
              <a:rPr lang="en-US" sz="2400" dirty="0" err="1"/>
              <a:t>enseignants</a:t>
            </a:r>
            <a:r>
              <a:rPr lang="en-US" sz="2400" dirty="0"/>
              <a:t> des Beaux-Arts de Paris, </a:t>
            </a:r>
            <a:r>
              <a:rPr lang="en-US" sz="2400" dirty="0" err="1"/>
              <a:t>ainsi</a:t>
            </a:r>
            <a:r>
              <a:rPr lang="en-US" sz="2400" dirty="0"/>
              <a:t> </a:t>
            </a:r>
            <a:r>
              <a:rPr lang="en-US" sz="2400" dirty="0" err="1"/>
              <a:t>qu’au</a:t>
            </a:r>
            <a:r>
              <a:rPr lang="en-US" sz="2400" dirty="0"/>
              <a:t> public </a:t>
            </a:r>
            <a:r>
              <a:rPr lang="en-US" sz="2400" dirty="0" err="1"/>
              <a:t>extérieur</a:t>
            </a:r>
            <a:r>
              <a:rPr lang="en-US" sz="2400" dirty="0"/>
              <a:t> </a:t>
            </a:r>
            <a:r>
              <a:rPr lang="en-US" sz="2400" dirty="0" err="1"/>
              <a:t>justifiant</a:t>
            </a:r>
            <a:r>
              <a:rPr lang="en-US" sz="2400" dirty="0"/>
              <a:t> de travaux de recherche </a:t>
            </a:r>
            <a:r>
              <a:rPr lang="en-US" sz="2400" dirty="0" err="1"/>
              <a:t>en</a:t>
            </a:r>
            <a:r>
              <a:rPr lang="en-US" sz="2400" dirty="0"/>
              <a:t> lien avec </a:t>
            </a:r>
            <a:r>
              <a:rPr lang="en-US" sz="2400" dirty="0" err="1"/>
              <a:t>l'art</a:t>
            </a:r>
            <a:r>
              <a:rPr lang="en-US" sz="2400" dirty="0"/>
              <a:t>.</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 Le service des Collections a </a:t>
            </a:r>
            <a:r>
              <a:rPr lang="en-US" sz="2400" dirty="0" err="1"/>
              <a:t>en</a:t>
            </a:r>
            <a:r>
              <a:rPr lang="en-US" sz="2400" dirty="0"/>
              <a:t> charge de </a:t>
            </a:r>
            <a:r>
              <a:rPr lang="en-US" sz="2400" dirty="0" err="1"/>
              <a:t>vastes</a:t>
            </a:r>
            <a:r>
              <a:rPr lang="en-US" sz="2400" dirty="0"/>
              <a:t> collections </a:t>
            </a:r>
            <a:r>
              <a:rPr lang="en-US" sz="2400" dirty="0" err="1"/>
              <a:t>patrimoniales</a:t>
            </a:r>
            <a:r>
              <a:rPr lang="en-US" sz="2400" dirty="0"/>
              <a:t> </a:t>
            </a:r>
            <a:r>
              <a:rPr lang="en-US" sz="2400" dirty="0" err="1"/>
              <a:t>liées</a:t>
            </a:r>
            <a:r>
              <a:rPr lang="en-US" sz="2400" dirty="0"/>
              <a:t> à </a:t>
            </a:r>
            <a:r>
              <a:rPr lang="en-US" sz="2400" dirty="0" err="1"/>
              <a:t>l’historique</a:t>
            </a:r>
            <a:r>
              <a:rPr lang="en-US" sz="2400" dirty="0"/>
              <a:t> des Beaux-Arts de Paris et de </a:t>
            </a:r>
            <a:r>
              <a:rPr lang="en-US" sz="2400" dirty="0" err="1"/>
              <a:t>ses</a:t>
            </a:r>
            <a:r>
              <a:rPr lang="en-US" sz="2400" dirty="0"/>
              <a:t> </a:t>
            </a:r>
            <a:r>
              <a:rPr lang="en-US" sz="2400" dirty="0" err="1"/>
              <a:t>élèves</a:t>
            </a:r>
            <a:r>
              <a:rPr lang="en-US" sz="2400" dirty="0"/>
              <a:t>. </a:t>
            </a:r>
          </a:p>
        </p:txBody>
      </p:sp>
      <p:pic>
        <p:nvPicPr>
          <p:cNvPr id="2" name="Image 1">
            <a:extLst>
              <a:ext uri="{FF2B5EF4-FFF2-40B4-BE49-F238E27FC236}">
                <a16:creationId xmlns:a16="http://schemas.microsoft.com/office/drawing/2014/main" id="{2B7023CA-8CB8-7A65-B685-E2B3E10271FB}"/>
              </a:ext>
            </a:extLst>
          </p:cNvPr>
          <p:cNvPicPr>
            <a:picLocks noChangeAspect="1"/>
          </p:cNvPicPr>
          <p:nvPr/>
        </p:nvPicPr>
        <p:blipFill rotWithShape="1">
          <a:blip r:embed="rId2"/>
          <a:srcRect l="4691" r="66735" b="-1"/>
          <a:stretch/>
        </p:blipFill>
        <p:spPr>
          <a:xfrm>
            <a:off x="7196391" y="10"/>
            <a:ext cx="4992560" cy="6857990"/>
          </a:xfrm>
          <a:prstGeom prst="rect">
            <a:avLst/>
          </a:prstGeom>
          <a:effectLst/>
        </p:spPr>
      </p:pic>
    </p:spTree>
    <p:extLst>
      <p:ext uri="{BB962C8B-B14F-4D97-AF65-F5344CB8AC3E}">
        <p14:creationId xmlns:p14="http://schemas.microsoft.com/office/powerpoint/2010/main" val="2072092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5E4EB0F3-6904-AA01-DEA0-F01DB3A64634}"/>
              </a:ext>
            </a:extLst>
          </p:cNvPr>
          <p:cNvSpPr txBox="1"/>
          <p:nvPr/>
        </p:nvSpPr>
        <p:spPr>
          <a:xfrm>
            <a:off x="838200" y="355600"/>
            <a:ext cx="4619621" cy="6502400"/>
          </a:xfrm>
          <a:prstGeom prst="rect">
            <a:avLst/>
          </a:prstGeom>
        </p:spPr>
        <p:txBody>
          <a:bodyPr vert="horz" lIns="91440" tIns="45720" rIns="91440" bIns="45720" rtlCol="0">
            <a:noAutofit/>
          </a:bodyPr>
          <a:lstStyle/>
          <a:p>
            <a:pPr>
              <a:lnSpc>
                <a:spcPct val="90000"/>
              </a:lnSpc>
              <a:spcAft>
                <a:spcPts val="600"/>
              </a:spcAft>
            </a:pPr>
            <a:r>
              <a:rPr lang="en-US" sz="2400" dirty="0"/>
              <a:t>LES OUTILS PROFESSIONNELS DES DEUX SERVICES AVANT LE PROJET</a:t>
            </a:r>
          </a:p>
          <a:p>
            <a:pPr>
              <a:lnSpc>
                <a:spcPct val="90000"/>
              </a:lnSpc>
              <a:spcAft>
                <a:spcPts val="600"/>
              </a:spcAft>
            </a:pPr>
            <a:endParaRPr lang="en-US" sz="2400" dirty="0"/>
          </a:p>
          <a:p>
            <a:pPr>
              <a:lnSpc>
                <a:spcPct val="90000"/>
              </a:lnSpc>
              <a:spcAft>
                <a:spcPts val="600"/>
              </a:spcAft>
            </a:pPr>
            <a:r>
              <a:rPr lang="en-US" sz="2400" dirty="0"/>
              <a:t>L’ENSBA </a:t>
            </a:r>
            <a:r>
              <a:rPr lang="en-US" sz="2400" dirty="0" err="1"/>
              <a:t>disposait</a:t>
            </a:r>
            <a:r>
              <a:rPr lang="en-US" sz="2400" dirty="0"/>
              <a:t> de trois solutions </a:t>
            </a:r>
            <a:r>
              <a:rPr lang="en-US" sz="2400" dirty="0" err="1"/>
              <a:t>logicielles</a:t>
            </a:r>
            <a:r>
              <a:rPr lang="en-US" sz="2400" dirty="0"/>
              <a:t> </a:t>
            </a:r>
            <a:r>
              <a:rPr lang="en-US" sz="2400" dirty="0" err="1"/>
              <a:t>fonctionnant</a:t>
            </a:r>
            <a:r>
              <a:rPr lang="en-US" sz="2400" dirty="0"/>
              <a:t> de manière </a:t>
            </a:r>
            <a:r>
              <a:rPr lang="en-US" sz="2400" dirty="0" err="1"/>
              <a:t>dissociée</a:t>
            </a:r>
            <a:r>
              <a:rPr lang="en-US" sz="2400" dirty="0"/>
              <a:t>, avec des </a:t>
            </a:r>
            <a:r>
              <a:rPr lang="en-US" sz="2400" dirty="0" err="1"/>
              <a:t>logiels</a:t>
            </a:r>
            <a:r>
              <a:rPr lang="en-US" sz="2400" dirty="0"/>
              <a:t> </a:t>
            </a:r>
            <a:r>
              <a:rPr lang="en-US" sz="2400" dirty="0" err="1"/>
              <a:t>obsolescents</a:t>
            </a:r>
            <a:r>
              <a:rPr lang="en-US" sz="2400" dirty="0"/>
              <a:t> </a:t>
            </a:r>
            <a:r>
              <a:rPr lang="en-US" sz="2400" dirty="0" err="1"/>
              <a:t>ou</a:t>
            </a:r>
            <a:r>
              <a:rPr lang="en-US" sz="2400" dirty="0"/>
              <a:t> </a:t>
            </a:r>
            <a:r>
              <a:rPr lang="en-US" sz="2400" dirty="0" err="1"/>
              <a:t>inadaptés</a:t>
            </a:r>
            <a:r>
              <a:rPr lang="en-US" sz="2400" dirty="0"/>
              <a:t> aux </a:t>
            </a:r>
            <a:r>
              <a:rPr lang="en-US" sz="2400" dirty="0" err="1"/>
              <a:t>évolutions</a:t>
            </a:r>
            <a:r>
              <a:rPr lang="en-US" sz="2400" dirty="0"/>
              <a:t> </a:t>
            </a:r>
            <a:r>
              <a:rPr lang="en-US" sz="2400" dirty="0" err="1"/>
              <a:t>technologiques</a:t>
            </a:r>
            <a:r>
              <a:rPr lang="en-US" sz="2400" dirty="0"/>
              <a:t> des catalogues de bibliothèques et de </a:t>
            </a:r>
            <a:r>
              <a:rPr lang="en-US" sz="2400" dirty="0" err="1"/>
              <a:t>musées</a:t>
            </a:r>
            <a:r>
              <a:rPr lang="en-US" sz="2400" dirty="0"/>
              <a:t> :</a:t>
            </a:r>
          </a:p>
          <a:p>
            <a:pPr>
              <a:lnSpc>
                <a:spcPct val="90000"/>
              </a:lnSpc>
              <a:spcAft>
                <a:spcPts val="600"/>
              </a:spcAft>
            </a:pPr>
            <a:r>
              <a:rPr lang="en-US" sz="2400" dirty="0"/>
              <a:t>- </a:t>
            </a:r>
            <a:r>
              <a:rPr lang="en-US" sz="2400" dirty="0" err="1"/>
              <a:t>Cadic</a:t>
            </a:r>
            <a:r>
              <a:rPr lang="en-US" sz="2400" dirty="0"/>
              <a:t> pour les documents de la bibliothèque d’art </a:t>
            </a:r>
            <a:r>
              <a:rPr lang="en-US" sz="2400" dirty="0" err="1"/>
              <a:t>contemporain</a:t>
            </a:r>
            <a:r>
              <a:rPr lang="en-US" sz="2400" dirty="0"/>
              <a:t>,</a:t>
            </a:r>
          </a:p>
          <a:p>
            <a:pPr>
              <a:lnSpc>
                <a:spcPct val="90000"/>
              </a:lnSpc>
              <a:spcAft>
                <a:spcPts val="600"/>
              </a:spcAft>
            </a:pPr>
            <a:r>
              <a:rPr lang="en-US" sz="2400" dirty="0"/>
              <a:t>- Aloes pour les documents de la bibliothèque </a:t>
            </a:r>
            <a:r>
              <a:rPr lang="en-US" sz="2400" dirty="0" err="1"/>
              <a:t>patrimoniale</a:t>
            </a:r>
            <a:r>
              <a:rPr lang="en-US" sz="2400" dirty="0"/>
              <a:t>,</a:t>
            </a:r>
          </a:p>
          <a:p>
            <a:pPr>
              <a:lnSpc>
                <a:spcPct val="90000"/>
              </a:lnSpc>
              <a:spcAft>
                <a:spcPts val="600"/>
              </a:spcAft>
            </a:pPr>
            <a:r>
              <a:rPr lang="en-US" sz="2400" dirty="0"/>
              <a:t>- </a:t>
            </a:r>
            <a:r>
              <a:rPr lang="en-US" sz="2400" dirty="0" err="1"/>
              <a:t>Micromusée</a:t>
            </a:r>
            <a:r>
              <a:rPr lang="en-US" sz="2400" dirty="0"/>
              <a:t> pour les collections </a:t>
            </a:r>
            <a:r>
              <a:rPr lang="en-US" sz="2400" dirty="0" err="1"/>
              <a:t>muséales</a:t>
            </a:r>
            <a:r>
              <a:rPr lang="en-US" sz="2400" dirty="0"/>
              <a:t>.</a:t>
            </a:r>
          </a:p>
        </p:txBody>
      </p:sp>
      <p:pic>
        <p:nvPicPr>
          <p:cNvPr id="9" name="Image 8">
            <a:extLst>
              <a:ext uri="{FF2B5EF4-FFF2-40B4-BE49-F238E27FC236}">
                <a16:creationId xmlns:a16="http://schemas.microsoft.com/office/drawing/2014/main" id="{0531B834-A70E-555F-A22E-58539966C825}"/>
              </a:ext>
            </a:extLst>
          </p:cNvPr>
          <p:cNvPicPr>
            <a:picLocks noChangeAspect="1"/>
          </p:cNvPicPr>
          <p:nvPr/>
        </p:nvPicPr>
        <p:blipFill rotWithShape="1">
          <a:blip r:embed="rId2"/>
          <a:srcRect l="11003" r="17703"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71984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ECDEB529-1E13-6F2A-9381-4FB0DCE821DB}"/>
              </a:ext>
            </a:extLst>
          </p:cNvPr>
          <p:cNvSpPr txBox="1"/>
          <p:nvPr/>
        </p:nvSpPr>
        <p:spPr>
          <a:xfrm>
            <a:off x="838201" y="118533"/>
            <a:ext cx="5257799" cy="5986987"/>
          </a:xfrm>
          <a:prstGeom prst="rect">
            <a:avLst/>
          </a:prstGeom>
        </p:spPr>
        <p:txBody>
          <a:bodyPr vert="horz" lIns="91440" tIns="45720" rIns="91440" bIns="45720" rtlCol="0">
            <a:noAutofit/>
          </a:bodyPr>
          <a:lstStyle/>
          <a:p>
            <a:pPr>
              <a:lnSpc>
                <a:spcPct val="90000"/>
              </a:lnSpc>
              <a:spcAft>
                <a:spcPts val="600"/>
              </a:spcAft>
            </a:pPr>
            <a:r>
              <a:rPr lang="en-US" sz="2400" dirty="0"/>
              <a:t>LES « PORTAILS » DES DEUX SERVICES AVANT LE PROJET</a:t>
            </a:r>
          </a:p>
          <a:p>
            <a:pPr>
              <a:lnSpc>
                <a:spcPct val="90000"/>
              </a:lnSpc>
              <a:spcAft>
                <a:spcPts val="600"/>
              </a:spcAft>
            </a:pPr>
            <a:endParaRPr lang="en-US" sz="2400" dirty="0"/>
          </a:p>
          <a:p>
            <a:pPr>
              <a:lnSpc>
                <a:spcPct val="90000"/>
              </a:lnSpc>
              <a:spcAft>
                <a:spcPts val="600"/>
              </a:spcAft>
            </a:pPr>
            <a:r>
              <a:rPr lang="en-US" sz="2400" dirty="0"/>
              <a:t>Les </a:t>
            </a:r>
            <a:r>
              <a:rPr lang="en-US" sz="2400" dirty="0" err="1"/>
              <a:t>systèmes</a:t>
            </a:r>
            <a:r>
              <a:rPr lang="en-US" sz="2400" dirty="0"/>
              <a:t> de gestion </a:t>
            </a:r>
            <a:r>
              <a:rPr lang="en-US" sz="2400" dirty="0" err="1"/>
              <a:t>existants</a:t>
            </a:r>
            <a:r>
              <a:rPr lang="en-US" sz="2400" dirty="0"/>
              <a:t> </a:t>
            </a:r>
            <a:r>
              <a:rPr lang="en-US" sz="2400" dirty="0" err="1"/>
              <a:t>étaient</a:t>
            </a:r>
            <a:r>
              <a:rPr lang="en-US" sz="2400" dirty="0"/>
              <a:t> </a:t>
            </a:r>
            <a:r>
              <a:rPr lang="en-US" sz="2400" dirty="0" err="1"/>
              <a:t>accessibles</a:t>
            </a:r>
            <a:r>
              <a:rPr lang="en-US" sz="2400" dirty="0"/>
              <a:t> </a:t>
            </a:r>
            <a:r>
              <a:rPr lang="en-US" sz="2400" dirty="0" err="1"/>
              <a:t>en</a:t>
            </a:r>
            <a:r>
              <a:rPr lang="en-US" sz="2400" dirty="0"/>
              <a:t> </a:t>
            </a:r>
            <a:r>
              <a:rPr lang="en-US" sz="2400" dirty="0" err="1"/>
              <a:t>ligne</a:t>
            </a:r>
            <a:r>
              <a:rPr lang="en-US" sz="2400" dirty="0"/>
              <a:t> via </a:t>
            </a:r>
            <a:r>
              <a:rPr lang="en-US" sz="2400" dirty="0" err="1"/>
              <a:t>leurs</a:t>
            </a:r>
            <a:r>
              <a:rPr lang="en-US" sz="2400" dirty="0"/>
              <a:t> </a:t>
            </a:r>
            <a:r>
              <a:rPr lang="en-US" sz="2400" dirty="0" err="1"/>
              <a:t>Opacweb</a:t>
            </a:r>
            <a:r>
              <a:rPr lang="en-US" sz="2400" dirty="0"/>
              <a:t> </a:t>
            </a:r>
            <a:r>
              <a:rPr lang="en-US" sz="2400" dirty="0" err="1"/>
              <a:t>respectifs</a:t>
            </a:r>
            <a:r>
              <a:rPr lang="en-US" sz="2400" dirty="0"/>
              <a:t> :</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pPr>
            <a:r>
              <a:rPr lang="en-US" sz="2400" dirty="0"/>
              <a:t>- </a:t>
            </a:r>
            <a:r>
              <a:rPr lang="en-US" sz="2400" dirty="0" err="1"/>
              <a:t>Catz’arts</a:t>
            </a:r>
            <a:r>
              <a:rPr lang="en-US" sz="2400" dirty="0"/>
              <a:t>, pour les collections </a:t>
            </a:r>
            <a:r>
              <a:rPr lang="en-US" sz="2400" dirty="0" err="1"/>
              <a:t>patrimoniales</a:t>
            </a:r>
            <a:r>
              <a:rPr lang="en-US" sz="2400" dirty="0"/>
              <a:t> </a:t>
            </a:r>
            <a:r>
              <a:rPr lang="en-US" sz="2400" dirty="0" err="1"/>
              <a:t>saisies</a:t>
            </a:r>
            <a:r>
              <a:rPr lang="en-US" sz="2400" dirty="0"/>
              <a:t> sur </a:t>
            </a:r>
            <a:r>
              <a:rPr lang="en-US" sz="2400" dirty="0" err="1"/>
              <a:t>Micromusée</a:t>
            </a:r>
            <a:r>
              <a:rPr lang="en-US" sz="2400" dirty="0"/>
              <a:t>,</a:t>
            </a:r>
          </a:p>
          <a:p>
            <a:pPr>
              <a:lnSpc>
                <a:spcPct val="90000"/>
              </a:lnSpc>
              <a:spcAft>
                <a:spcPts val="600"/>
              </a:spcAft>
            </a:pPr>
            <a:r>
              <a:rPr lang="en-US" sz="2400" dirty="0"/>
              <a:t>- </a:t>
            </a:r>
            <a:r>
              <a:rPr lang="en-US" sz="2400" dirty="0" err="1"/>
              <a:t>Catz’arts</a:t>
            </a:r>
            <a:r>
              <a:rPr lang="en-US" sz="2400" dirty="0"/>
              <a:t> livres (</a:t>
            </a:r>
            <a:r>
              <a:rPr lang="en-US" sz="2400" dirty="0" err="1"/>
              <a:t>opacweb</a:t>
            </a:r>
            <a:r>
              <a:rPr lang="en-US" sz="2400" dirty="0"/>
              <a:t> </a:t>
            </a:r>
            <a:r>
              <a:rPr lang="en-US" sz="2400" dirty="0" err="1"/>
              <a:t>d’Aloes</a:t>
            </a:r>
            <a:r>
              <a:rPr lang="en-US" sz="2400" dirty="0"/>
              <a:t>) pour les livres du service des collections,</a:t>
            </a:r>
          </a:p>
          <a:p>
            <a:pPr>
              <a:lnSpc>
                <a:spcPct val="90000"/>
              </a:lnSpc>
              <a:spcAft>
                <a:spcPts val="600"/>
              </a:spcAft>
            </a:pPr>
            <a:r>
              <a:rPr lang="en-US" sz="2400" dirty="0"/>
              <a:t>- Le </a:t>
            </a:r>
            <a:r>
              <a:rPr lang="en-US" sz="2400" dirty="0" err="1"/>
              <a:t>portail</a:t>
            </a:r>
            <a:r>
              <a:rPr lang="en-US" sz="2400" dirty="0"/>
              <a:t> de la </a:t>
            </a:r>
            <a:r>
              <a:rPr lang="en-US" sz="2400" dirty="0" err="1"/>
              <a:t>Médiathèque</a:t>
            </a:r>
            <a:r>
              <a:rPr lang="en-US" sz="2400" dirty="0"/>
              <a:t>, </a:t>
            </a:r>
            <a:r>
              <a:rPr lang="en-US" sz="2400" dirty="0" err="1"/>
              <a:t>comprenant</a:t>
            </a:r>
            <a:r>
              <a:rPr lang="en-US" sz="2400" dirty="0"/>
              <a:t> </a:t>
            </a:r>
            <a:r>
              <a:rPr lang="en-US" sz="2400" dirty="0" err="1"/>
              <a:t>l’accès</a:t>
            </a:r>
            <a:r>
              <a:rPr lang="en-US" sz="2400" dirty="0"/>
              <a:t> au catalogue, des signets, des bibliographies et des liens aux </a:t>
            </a:r>
            <a:r>
              <a:rPr lang="en-US" sz="2400" dirty="0" err="1"/>
              <a:t>ressources</a:t>
            </a:r>
            <a:r>
              <a:rPr lang="en-US" sz="2400" dirty="0"/>
              <a:t> </a:t>
            </a:r>
            <a:r>
              <a:rPr lang="en-US" sz="2400" dirty="0" err="1"/>
              <a:t>en</a:t>
            </a:r>
            <a:r>
              <a:rPr lang="en-US" sz="2400" dirty="0"/>
              <a:t> </a:t>
            </a:r>
            <a:r>
              <a:rPr lang="en-US" sz="2400" dirty="0" err="1"/>
              <a:t>ligne</a:t>
            </a:r>
            <a:r>
              <a:rPr lang="en-US" sz="2400" dirty="0"/>
              <a:t>,</a:t>
            </a:r>
          </a:p>
        </p:txBody>
      </p:sp>
      <p:pic>
        <p:nvPicPr>
          <p:cNvPr id="3" name="Image 2">
            <a:extLst>
              <a:ext uri="{FF2B5EF4-FFF2-40B4-BE49-F238E27FC236}">
                <a16:creationId xmlns:a16="http://schemas.microsoft.com/office/drawing/2014/main" id="{E2F96CD2-15E5-3AAD-32B0-5F432608F8B5}"/>
              </a:ext>
            </a:extLst>
          </p:cNvPr>
          <p:cNvPicPr>
            <a:picLocks noChangeAspect="1"/>
          </p:cNvPicPr>
          <p:nvPr/>
        </p:nvPicPr>
        <p:blipFill rotWithShape="1">
          <a:blip r:embed="rId2"/>
          <a:srcRect l="7876" r="22486"/>
          <a:stretch/>
        </p:blipFill>
        <p:spPr>
          <a:xfrm>
            <a:off x="6976533" y="0"/>
            <a:ext cx="6360702" cy="6857990"/>
          </a:xfrm>
          <a:prstGeom prst="rect">
            <a:avLst/>
          </a:prstGeom>
          <a:effectLst/>
        </p:spPr>
      </p:pic>
    </p:spTree>
    <p:extLst>
      <p:ext uri="{BB962C8B-B14F-4D97-AF65-F5344CB8AC3E}">
        <p14:creationId xmlns:p14="http://schemas.microsoft.com/office/powerpoint/2010/main" val="3121603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F17DD68F-4DE7-B34F-D102-8D5CCFC0B066}"/>
              </a:ext>
            </a:extLst>
          </p:cNvPr>
          <p:cNvSpPr txBox="1"/>
          <p:nvPr/>
        </p:nvSpPr>
        <p:spPr>
          <a:xfrm>
            <a:off x="-3050" y="0"/>
            <a:ext cx="6841840" cy="6858000"/>
          </a:xfrm>
          <a:prstGeom prst="rect">
            <a:avLst/>
          </a:prstGeom>
        </p:spPr>
        <p:txBody>
          <a:bodyPr vert="horz" lIns="91440" tIns="45720" rIns="91440" bIns="45720" rtlCol="0">
            <a:normAutofit/>
          </a:bodyPr>
          <a:lstStyle/>
          <a:p>
            <a:pPr>
              <a:lnSpc>
                <a:spcPct val="90000"/>
              </a:lnSpc>
              <a:spcAft>
                <a:spcPts val="1000"/>
              </a:spcAft>
            </a:pPr>
            <a:r>
              <a:rPr lang="en-US" sz="2400" dirty="0">
                <a:effectLst/>
              </a:rPr>
              <a:t>LES OBJECTIFS DU PROJET - LES ATTENTES D’EVOLUTION</a:t>
            </a:r>
          </a:p>
          <a:p>
            <a:pPr indent="-228600">
              <a:lnSpc>
                <a:spcPct val="90000"/>
              </a:lnSpc>
              <a:spcAft>
                <a:spcPts val="1000"/>
              </a:spcAft>
              <a:buFont typeface="Arial" panose="020B0604020202020204" pitchFamily="34" charset="0"/>
              <a:buChar char="•"/>
            </a:pPr>
            <a:endParaRPr lang="en-US" sz="2400" dirty="0">
              <a:effectLst/>
            </a:endParaRPr>
          </a:p>
          <a:p>
            <a:pPr>
              <a:lnSpc>
                <a:spcPct val="90000"/>
              </a:lnSpc>
              <a:spcAft>
                <a:spcPts val="1000"/>
              </a:spcAft>
            </a:pPr>
            <a:r>
              <a:rPr lang="en-US" sz="2400" dirty="0">
                <a:effectLst/>
              </a:rPr>
              <a:t>Les </a:t>
            </a:r>
            <a:r>
              <a:rPr lang="en-US" sz="2400" dirty="0" err="1">
                <a:effectLst/>
              </a:rPr>
              <a:t>outils</a:t>
            </a:r>
            <a:r>
              <a:rPr lang="en-US" sz="2400" dirty="0">
                <a:effectLst/>
              </a:rPr>
              <a:t> </a:t>
            </a:r>
            <a:r>
              <a:rPr lang="en-US" sz="2400" dirty="0" err="1">
                <a:effectLst/>
              </a:rPr>
              <a:t>utilisés</a:t>
            </a:r>
            <a:r>
              <a:rPr lang="en-US" sz="2400" dirty="0">
                <a:effectLst/>
              </a:rPr>
              <a:t> ne </a:t>
            </a:r>
            <a:r>
              <a:rPr lang="en-US" sz="2400" dirty="0" err="1">
                <a:effectLst/>
              </a:rPr>
              <a:t>répondaient</a:t>
            </a:r>
            <a:r>
              <a:rPr lang="en-US" sz="2400" dirty="0">
                <a:effectLst/>
              </a:rPr>
              <a:t> plus aux </a:t>
            </a:r>
            <a:r>
              <a:rPr lang="en-US" sz="2400" dirty="0" err="1">
                <a:effectLst/>
              </a:rPr>
              <a:t>attentes</a:t>
            </a:r>
            <a:r>
              <a:rPr lang="en-US" sz="2400" dirty="0">
                <a:effectLst/>
              </a:rPr>
              <a:t> </a:t>
            </a:r>
            <a:r>
              <a:rPr lang="en-US" sz="2400" dirty="0" err="1">
                <a:effectLst/>
              </a:rPr>
              <a:t>d’efficacité</a:t>
            </a:r>
            <a:r>
              <a:rPr lang="en-US" sz="2400" dirty="0">
                <a:effectLst/>
              </a:rPr>
              <a:t>, </a:t>
            </a:r>
            <a:r>
              <a:rPr lang="en-US" sz="2400" dirty="0" err="1">
                <a:effectLst/>
              </a:rPr>
              <a:t>d’interopérabilité</a:t>
            </a:r>
            <a:r>
              <a:rPr lang="en-US" sz="2400" dirty="0">
                <a:effectLst/>
              </a:rPr>
              <a:t>, de fusion des catalogues et de </a:t>
            </a:r>
            <a:r>
              <a:rPr lang="en-US" sz="2400" dirty="0" err="1">
                <a:effectLst/>
              </a:rPr>
              <a:t>valorisation</a:t>
            </a:r>
            <a:r>
              <a:rPr lang="en-US" sz="2400" dirty="0">
                <a:effectLst/>
              </a:rPr>
              <a:t> des fonds, les Beaux-Arts de Paris </a:t>
            </a:r>
            <a:r>
              <a:rPr lang="en-US" sz="2400" dirty="0" err="1">
                <a:effectLst/>
              </a:rPr>
              <a:t>ont</a:t>
            </a:r>
            <a:r>
              <a:rPr lang="en-US" sz="2400" dirty="0">
                <a:effectLst/>
              </a:rPr>
              <a:t> </a:t>
            </a:r>
            <a:r>
              <a:rPr lang="en-US" sz="2400" dirty="0" err="1">
                <a:effectLst/>
              </a:rPr>
              <a:t>alors</a:t>
            </a:r>
            <a:r>
              <a:rPr lang="en-US" sz="2400" dirty="0">
                <a:effectLst/>
              </a:rPr>
              <a:t> </a:t>
            </a:r>
            <a:r>
              <a:rPr lang="en-US" sz="2400" dirty="0" err="1">
                <a:effectLst/>
              </a:rPr>
              <a:t>souhaité</a:t>
            </a:r>
            <a:r>
              <a:rPr lang="en-US" sz="2400" dirty="0">
                <a:effectLst/>
              </a:rPr>
              <a:t> </a:t>
            </a:r>
            <a:r>
              <a:rPr lang="en-US" sz="2400" dirty="0" err="1">
                <a:effectLst/>
              </a:rPr>
              <a:t>mettre</a:t>
            </a:r>
            <a:r>
              <a:rPr lang="en-US" sz="2400" dirty="0">
                <a:effectLst/>
              </a:rPr>
              <a:t> </a:t>
            </a:r>
            <a:r>
              <a:rPr lang="en-US" sz="2400" dirty="0" err="1">
                <a:effectLst/>
              </a:rPr>
              <a:t>en</a:t>
            </a:r>
            <a:r>
              <a:rPr lang="en-US" sz="2400" dirty="0">
                <a:effectLst/>
              </a:rPr>
              <a:t> place </a:t>
            </a:r>
            <a:r>
              <a:rPr lang="en-US" sz="2400" dirty="0" err="1">
                <a:effectLst/>
              </a:rPr>
              <a:t>une</a:t>
            </a:r>
            <a:r>
              <a:rPr lang="en-US" sz="2400" dirty="0">
                <a:effectLst/>
              </a:rPr>
              <a:t> nouvelle solution </a:t>
            </a:r>
            <a:r>
              <a:rPr lang="en-US" sz="2400" dirty="0" err="1">
                <a:effectLst/>
              </a:rPr>
              <a:t>documentaire</a:t>
            </a:r>
            <a:r>
              <a:rPr lang="en-US" sz="2400" dirty="0">
                <a:effectLst/>
              </a:rPr>
              <a:t> qui sera </a:t>
            </a:r>
            <a:r>
              <a:rPr lang="en-US" sz="2400" dirty="0" err="1">
                <a:effectLst/>
              </a:rPr>
              <a:t>une</a:t>
            </a:r>
            <a:r>
              <a:rPr lang="en-US" sz="2400" dirty="0">
                <a:effectLst/>
              </a:rPr>
              <a:t> base « </a:t>
            </a:r>
            <a:r>
              <a:rPr lang="en-US" sz="2400" dirty="0" err="1">
                <a:effectLst/>
              </a:rPr>
              <a:t>intégratrice</a:t>
            </a:r>
            <a:r>
              <a:rPr lang="en-US" sz="2400" dirty="0">
                <a:effectLst/>
              </a:rPr>
              <a:t> ».</a:t>
            </a:r>
          </a:p>
          <a:p>
            <a:pPr indent="-228600">
              <a:lnSpc>
                <a:spcPct val="90000"/>
              </a:lnSpc>
              <a:spcAft>
                <a:spcPts val="1000"/>
              </a:spcAft>
              <a:buFont typeface="Arial" panose="020B0604020202020204" pitchFamily="34" charset="0"/>
              <a:buChar char="•"/>
            </a:pPr>
            <a:endParaRPr lang="en-US" sz="2400" dirty="0"/>
          </a:p>
          <a:p>
            <a:pPr>
              <a:lnSpc>
                <a:spcPct val="90000"/>
              </a:lnSpc>
              <a:spcAft>
                <a:spcPts val="1000"/>
              </a:spcAft>
            </a:pPr>
            <a:r>
              <a:rPr lang="en-US" sz="2400" dirty="0" err="1">
                <a:effectLst/>
              </a:rPr>
              <a:t>Cette</a:t>
            </a:r>
            <a:r>
              <a:rPr lang="en-US" sz="2400" dirty="0">
                <a:effectLst/>
              </a:rPr>
              <a:t> base </a:t>
            </a:r>
            <a:r>
              <a:rPr lang="en-US" sz="2400" dirty="0" err="1">
                <a:effectLst/>
              </a:rPr>
              <a:t>avait</a:t>
            </a:r>
            <a:r>
              <a:rPr lang="en-US" sz="2400" dirty="0">
                <a:effectLst/>
              </a:rPr>
              <a:t> pour </a:t>
            </a:r>
            <a:r>
              <a:rPr lang="en-US" sz="2400" dirty="0" err="1">
                <a:effectLst/>
              </a:rPr>
              <a:t>objet</a:t>
            </a:r>
            <a:r>
              <a:rPr lang="en-US" sz="2400" dirty="0">
                <a:effectLst/>
              </a:rPr>
              <a:t> de </a:t>
            </a:r>
            <a:r>
              <a:rPr lang="en-US" sz="2400" dirty="0" err="1">
                <a:effectLst/>
              </a:rPr>
              <a:t>regrouper</a:t>
            </a:r>
            <a:r>
              <a:rPr lang="en-US" sz="2400" dirty="0">
                <a:effectLst/>
              </a:rPr>
              <a:t> dans un catalogue unique les fonds de la </a:t>
            </a:r>
            <a:r>
              <a:rPr lang="en-US" sz="2400" dirty="0" err="1">
                <a:effectLst/>
              </a:rPr>
              <a:t>Bibliothèque</a:t>
            </a:r>
            <a:r>
              <a:rPr lang="en-US" sz="2400" dirty="0">
                <a:effectLst/>
              </a:rPr>
              <a:t> d’art </a:t>
            </a:r>
            <a:r>
              <a:rPr lang="en-US" sz="2400" dirty="0" err="1">
                <a:effectLst/>
              </a:rPr>
              <a:t>contemporain</a:t>
            </a:r>
            <a:r>
              <a:rPr lang="en-US" sz="2400" dirty="0">
                <a:effectLst/>
              </a:rPr>
              <a:t> et les </a:t>
            </a:r>
            <a:r>
              <a:rPr lang="en-US" sz="2400" dirty="0" err="1">
                <a:effectLst/>
              </a:rPr>
              <a:t>imprimés</a:t>
            </a:r>
            <a:r>
              <a:rPr lang="en-US" sz="2400" dirty="0">
                <a:effectLst/>
              </a:rPr>
              <a:t> du service des collections, de donner </a:t>
            </a:r>
            <a:r>
              <a:rPr lang="en-US" sz="2400" dirty="0" err="1">
                <a:effectLst/>
              </a:rPr>
              <a:t>accès</a:t>
            </a:r>
            <a:r>
              <a:rPr lang="en-US" sz="2400" dirty="0">
                <a:effectLst/>
              </a:rPr>
              <a:t> non </a:t>
            </a:r>
            <a:r>
              <a:rPr lang="en-US" sz="2400" dirty="0" err="1">
                <a:effectLst/>
              </a:rPr>
              <a:t>seulement</a:t>
            </a:r>
            <a:r>
              <a:rPr lang="en-US" sz="2400" dirty="0">
                <a:effectLst/>
              </a:rPr>
              <a:t> à </a:t>
            </a:r>
            <a:r>
              <a:rPr lang="en-US" sz="2400" dirty="0" err="1">
                <a:effectLst/>
              </a:rPr>
              <a:t>ces</a:t>
            </a:r>
            <a:r>
              <a:rPr lang="en-US" sz="2400" dirty="0">
                <a:effectLst/>
              </a:rPr>
              <a:t> fonds, </a:t>
            </a:r>
            <a:r>
              <a:rPr lang="en-US" sz="2400" dirty="0" err="1">
                <a:effectLst/>
              </a:rPr>
              <a:t>mais</a:t>
            </a:r>
            <a:r>
              <a:rPr lang="en-US" sz="2400" dirty="0">
                <a:effectLst/>
              </a:rPr>
              <a:t> </a:t>
            </a:r>
            <a:r>
              <a:rPr lang="en-US" sz="2400" dirty="0" err="1">
                <a:effectLst/>
              </a:rPr>
              <a:t>également</a:t>
            </a:r>
            <a:r>
              <a:rPr lang="en-US" sz="2400" dirty="0">
                <a:effectLst/>
              </a:rPr>
              <a:t> aux </a:t>
            </a:r>
            <a:r>
              <a:rPr lang="en-US" sz="2400" dirty="0" err="1">
                <a:effectLst/>
              </a:rPr>
              <a:t>œuvres</a:t>
            </a:r>
            <a:r>
              <a:rPr lang="en-US" sz="2400" dirty="0">
                <a:effectLst/>
              </a:rPr>
              <a:t> du service des collections et aux fonds </a:t>
            </a:r>
            <a:r>
              <a:rPr lang="en-US" sz="2400" dirty="0" err="1">
                <a:effectLst/>
              </a:rPr>
              <a:t>externes</a:t>
            </a:r>
            <a:r>
              <a:rPr lang="en-US" sz="2400" dirty="0">
                <a:effectLst/>
              </a:rPr>
              <a:t> </a:t>
            </a:r>
            <a:r>
              <a:rPr lang="en-US" sz="2400" dirty="0" err="1">
                <a:effectLst/>
              </a:rPr>
              <a:t>gérés</a:t>
            </a:r>
            <a:r>
              <a:rPr lang="en-US" sz="2400" dirty="0">
                <a:effectLst/>
              </a:rPr>
              <a:t> par des </a:t>
            </a:r>
            <a:r>
              <a:rPr lang="en-US" sz="2400" dirty="0" err="1">
                <a:effectLst/>
              </a:rPr>
              <a:t>partenaires</a:t>
            </a:r>
            <a:r>
              <a:rPr lang="en-US" sz="2400" dirty="0">
                <a:effectLst/>
              </a:rPr>
              <a:t>.</a:t>
            </a:r>
          </a:p>
          <a:p>
            <a:pPr indent="-228600">
              <a:lnSpc>
                <a:spcPct val="90000"/>
              </a:lnSpc>
              <a:spcAft>
                <a:spcPts val="1000"/>
              </a:spcAft>
              <a:buFont typeface="Arial" panose="020B0604020202020204" pitchFamily="34" charset="0"/>
              <a:buChar char="•"/>
            </a:pPr>
            <a:endParaRPr lang="en-US" sz="1600" dirty="0">
              <a:effectLst/>
            </a:endParaRPr>
          </a:p>
        </p:txBody>
      </p:sp>
      <p:pic>
        <p:nvPicPr>
          <p:cNvPr id="4" name="Image 3">
            <a:extLst>
              <a:ext uri="{FF2B5EF4-FFF2-40B4-BE49-F238E27FC236}">
                <a16:creationId xmlns:a16="http://schemas.microsoft.com/office/drawing/2014/main" id="{F0920068-B1E8-33FE-EA3A-3F709C9787B0}"/>
              </a:ext>
            </a:extLst>
          </p:cNvPr>
          <p:cNvPicPr>
            <a:picLocks noChangeAspect="1"/>
          </p:cNvPicPr>
          <p:nvPr/>
        </p:nvPicPr>
        <p:blipFill rotWithShape="1">
          <a:blip r:embed="rId2"/>
          <a:srcRect l="18635" r="40415"/>
          <a:stretch/>
        </p:blipFill>
        <p:spPr>
          <a:xfrm>
            <a:off x="7199440" y="10"/>
            <a:ext cx="4992560" cy="6857990"/>
          </a:xfrm>
          <a:prstGeom prst="rect">
            <a:avLst/>
          </a:prstGeom>
          <a:effectLst/>
        </p:spPr>
      </p:pic>
    </p:spTree>
    <p:extLst>
      <p:ext uri="{BB962C8B-B14F-4D97-AF65-F5344CB8AC3E}">
        <p14:creationId xmlns:p14="http://schemas.microsoft.com/office/powerpoint/2010/main" val="4173968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ZoneTexte 31">
            <a:extLst>
              <a:ext uri="{FF2B5EF4-FFF2-40B4-BE49-F238E27FC236}">
                <a16:creationId xmlns:a16="http://schemas.microsoft.com/office/drawing/2014/main" id="{B67535C6-4C1C-D41E-CD47-8AE3615A13C8}"/>
              </a:ext>
            </a:extLst>
          </p:cNvPr>
          <p:cNvSpPr txBox="1"/>
          <p:nvPr/>
        </p:nvSpPr>
        <p:spPr>
          <a:xfrm>
            <a:off x="295422" y="261257"/>
            <a:ext cx="5162399" cy="5915706"/>
          </a:xfrm>
          <a:prstGeom prst="rect">
            <a:avLst/>
          </a:prstGeom>
        </p:spPr>
        <p:txBody>
          <a:bodyPr vert="horz" lIns="91440" tIns="45720" rIns="91440" bIns="45720" rtlCol="0">
            <a:noAutofit/>
          </a:bodyPr>
          <a:lstStyle/>
          <a:p>
            <a:pPr>
              <a:lnSpc>
                <a:spcPct val="115000"/>
              </a:lnSpc>
              <a:spcAft>
                <a:spcPts val="1000"/>
              </a:spcAft>
            </a:pPr>
            <a:r>
              <a:rPr lang="fr-FR" sz="2400" kern="100" dirty="0">
                <a:effectLst/>
                <a:ea typeface="Calibri" panose="020F0502020204030204" pitchFamily="34" charset="0"/>
                <a:cs typeface="Times New Roman" panose="02020603050405020304" pitchFamily="18" charset="0"/>
              </a:rPr>
              <a:t>LES OBJECTIFS DU PROJET – LE CHOIX DE KOHA</a:t>
            </a:r>
          </a:p>
          <a:p>
            <a:pPr>
              <a:lnSpc>
                <a:spcPct val="115000"/>
              </a:lnSpc>
              <a:spcAft>
                <a:spcPts val="1000"/>
              </a:spcAft>
            </a:pPr>
            <a:endParaRPr lang="fr-FR" sz="2400" kern="100" dirty="0">
              <a:effectLst/>
              <a:ea typeface="Calibri" panose="020F0502020204030204" pitchFamily="34" charset="0"/>
              <a:cs typeface="Times New Roman" panose="02020603050405020304" pitchFamily="18" charset="0"/>
            </a:endParaRPr>
          </a:p>
          <a:p>
            <a:pPr algn="just">
              <a:lnSpc>
                <a:spcPct val="115000"/>
              </a:lnSpc>
              <a:spcAft>
                <a:spcPts val="1000"/>
              </a:spcAft>
            </a:pPr>
            <a:r>
              <a:rPr lang="fr-FR" sz="2400" kern="100" dirty="0">
                <a:effectLst/>
                <a:ea typeface="Calibri" panose="020F0502020204030204" pitchFamily="34" charset="0"/>
                <a:cs typeface="Arial" panose="020B0604020202020204" pitchFamily="34" charset="0"/>
              </a:rPr>
              <a:t>Au regard de leurs attentes en matière d’informatique documentaire, les deux services ont assez rapidement identifié le SIGB libre Koha comme socle à retenir pour répondre à ses besoins.</a:t>
            </a:r>
            <a:endParaRPr lang="fr-FR" sz="2400" kern="100" dirty="0">
              <a:effectLst/>
              <a:ea typeface="Calibri" panose="020F0502020204030204" pitchFamily="34" charset="0"/>
              <a:cs typeface="Times New Roman" panose="02020603050405020304" pitchFamily="18" charset="0"/>
            </a:endParaRPr>
          </a:p>
          <a:p>
            <a:pPr algn="just">
              <a:lnSpc>
                <a:spcPct val="115000"/>
              </a:lnSpc>
              <a:spcAft>
                <a:spcPts val="1000"/>
              </a:spcAft>
            </a:pPr>
            <a:r>
              <a:rPr lang="fr-FR" sz="2400" kern="100" dirty="0">
                <a:effectLst/>
                <a:ea typeface="Calibri" panose="020F0502020204030204" pitchFamily="34" charset="0"/>
                <a:cs typeface="Arial" panose="020B0604020202020204" pitchFamily="34" charset="0"/>
              </a:rPr>
              <a:t>Les briques complémentaires à Koha devaient impérativement être des briques logicielles libres.</a:t>
            </a:r>
            <a:endParaRPr lang="fr-FR" sz="2400" kern="100" dirty="0">
              <a:effectLst/>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1DEADA0-E5FA-2304-924C-8916E44E83F9}"/>
              </a:ext>
            </a:extLst>
          </p:cNvPr>
          <p:cNvPicPr>
            <a:picLocks noChangeAspect="1"/>
          </p:cNvPicPr>
          <p:nvPr/>
        </p:nvPicPr>
        <p:blipFill rotWithShape="1">
          <a:blip r:embed="rId2"/>
          <a:srcRect l="46465" r="3092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03006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3311317-B07A-D0D2-70CF-5D6133044333}"/>
              </a:ext>
            </a:extLst>
          </p:cNvPr>
          <p:cNvSpPr txBox="1"/>
          <p:nvPr/>
        </p:nvSpPr>
        <p:spPr>
          <a:xfrm>
            <a:off x="0" y="277090"/>
            <a:ext cx="5457821" cy="6225309"/>
          </a:xfrm>
          <a:prstGeom prst="rect">
            <a:avLst/>
          </a:prstGeom>
        </p:spPr>
        <p:txBody>
          <a:bodyPr vert="horz" lIns="91440" tIns="45720" rIns="91440" bIns="45720" rtlCol="0">
            <a:noAutofit/>
          </a:bodyPr>
          <a:lstStyle/>
          <a:p>
            <a:pPr>
              <a:lnSpc>
                <a:spcPct val="115000"/>
              </a:lnSpc>
              <a:spcAft>
                <a:spcPts val="1000"/>
              </a:spcAft>
            </a:pPr>
            <a:r>
              <a:rPr lang="fr-FR" sz="2400" kern="100" dirty="0">
                <a:effectLst/>
                <a:ea typeface="Calibri" panose="020F0502020204030204" pitchFamily="34" charset="0"/>
                <a:cs typeface="Times New Roman" panose="02020603050405020304" pitchFamily="18" charset="0"/>
              </a:rPr>
              <a:t>SUR LE SOCLE KOHA, LE PROJET SE CONSTRUIT AVEC LA BIBLIOTHEQUE NUMERIQUE</a:t>
            </a:r>
            <a:endParaRPr lang="en-US" sz="2400" dirty="0"/>
          </a:p>
          <a:p>
            <a:pPr>
              <a:lnSpc>
                <a:spcPct val="90000"/>
              </a:lnSpc>
              <a:spcAft>
                <a:spcPts val="600"/>
              </a:spcAft>
            </a:pPr>
            <a:r>
              <a:rPr lang="en-US" sz="2400" dirty="0"/>
              <a:t>Le </a:t>
            </a:r>
            <a:r>
              <a:rPr lang="en-US" sz="2400" dirty="0" err="1"/>
              <a:t>paramétrage</a:t>
            </a:r>
            <a:r>
              <a:rPr lang="en-US" sz="2400" dirty="0"/>
              <a:t> et les </a:t>
            </a:r>
            <a:r>
              <a:rPr lang="en-US" sz="2400" dirty="0" err="1"/>
              <a:t>développements</a:t>
            </a:r>
            <a:r>
              <a:rPr lang="en-US" sz="2400" dirty="0"/>
              <a:t> </a:t>
            </a:r>
            <a:r>
              <a:rPr lang="en-US" sz="2400" dirty="0" err="1"/>
              <a:t>éventuels</a:t>
            </a:r>
            <a:r>
              <a:rPr lang="en-US" sz="2400" dirty="0"/>
              <a:t>, sur Koha et </a:t>
            </a:r>
            <a:r>
              <a:rPr lang="en-US" sz="2400" dirty="0" err="1"/>
              <a:t>toute</a:t>
            </a:r>
            <a:r>
              <a:rPr lang="en-US" sz="2400" dirty="0"/>
              <a:t> </a:t>
            </a:r>
            <a:r>
              <a:rPr lang="en-US" sz="2400" dirty="0" err="1"/>
              <a:t>brique</a:t>
            </a:r>
            <a:r>
              <a:rPr lang="en-US" sz="2400" dirty="0"/>
              <a:t> </a:t>
            </a:r>
            <a:r>
              <a:rPr lang="en-US" sz="2400" dirty="0" err="1"/>
              <a:t>complémentaire</a:t>
            </a:r>
            <a:r>
              <a:rPr lang="en-US" sz="2400" dirty="0"/>
              <a:t> </a:t>
            </a:r>
            <a:r>
              <a:rPr lang="en-US" sz="2400" dirty="0" err="1"/>
              <a:t>nécessaire</a:t>
            </a:r>
            <a:r>
              <a:rPr lang="en-US" sz="2400" dirty="0"/>
              <a:t>, </a:t>
            </a:r>
            <a:r>
              <a:rPr lang="en-US" sz="2400" dirty="0" err="1"/>
              <a:t>doivent</a:t>
            </a:r>
            <a:r>
              <a:rPr lang="en-US" sz="2400" dirty="0"/>
              <a:t> </a:t>
            </a:r>
            <a:r>
              <a:rPr lang="en-US" sz="2400" dirty="0" err="1"/>
              <a:t>notamment</a:t>
            </a:r>
            <a:r>
              <a:rPr lang="en-US" sz="2400" dirty="0"/>
              <a:t> </a:t>
            </a:r>
            <a:r>
              <a:rPr lang="en-US" sz="2400" dirty="0" err="1"/>
              <a:t>permettre</a:t>
            </a:r>
            <a:r>
              <a:rPr lang="en-US" sz="2400" dirty="0"/>
              <a:t> :</a:t>
            </a:r>
          </a:p>
          <a:p>
            <a:pPr>
              <a:lnSpc>
                <a:spcPct val="90000"/>
              </a:lnSpc>
              <a:spcAft>
                <a:spcPts val="600"/>
              </a:spcAft>
            </a:pPr>
            <a:r>
              <a:rPr lang="en-US" sz="2400" dirty="0"/>
              <a:t>- la gestion de documents </a:t>
            </a:r>
            <a:r>
              <a:rPr lang="en-US" sz="2400" dirty="0" err="1"/>
              <a:t>numériques</a:t>
            </a:r>
            <a:r>
              <a:rPr lang="en-US" sz="2400" dirty="0"/>
              <a:t> </a:t>
            </a:r>
            <a:r>
              <a:rPr lang="en-US" sz="2400" dirty="0" err="1"/>
              <a:t>liés</a:t>
            </a:r>
            <a:r>
              <a:rPr lang="en-US" sz="2400" dirty="0"/>
              <a:t> aux notices,</a:t>
            </a:r>
          </a:p>
          <a:p>
            <a:pPr>
              <a:lnSpc>
                <a:spcPct val="90000"/>
              </a:lnSpc>
              <a:spcAft>
                <a:spcPts val="600"/>
              </a:spcAft>
            </a:pPr>
            <a:r>
              <a:rPr lang="en-US" sz="2400" dirty="0"/>
              <a:t>- la gestion et la mise </a:t>
            </a:r>
            <a:r>
              <a:rPr lang="en-US" sz="2400" dirty="0" err="1"/>
              <a:t>en</a:t>
            </a:r>
            <a:r>
              <a:rPr lang="en-US" sz="2400" dirty="0"/>
              <a:t> </a:t>
            </a:r>
            <a:r>
              <a:rPr lang="en-US" sz="2400" dirty="0" err="1"/>
              <a:t>ligne</a:t>
            </a:r>
            <a:r>
              <a:rPr lang="en-US" sz="2400" dirty="0"/>
              <a:t> </a:t>
            </a:r>
            <a:r>
              <a:rPr lang="en-US" sz="2400" dirty="0" err="1"/>
              <a:t>d’une</a:t>
            </a:r>
            <a:r>
              <a:rPr lang="en-US" sz="2400" dirty="0"/>
              <a:t> bibliothèque numérique pour la </a:t>
            </a:r>
            <a:r>
              <a:rPr lang="en-US" sz="2400" dirty="0" err="1"/>
              <a:t>valorisation</a:t>
            </a:r>
            <a:r>
              <a:rPr lang="en-US" sz="2400" dirty="0"/>
              <a:t> des documents </a:t>
            </a:r>
            <a:r>
              <a:rPr lang="en-US" sz="2400" dirty="0" err="1"/>
              <a:t>numérisés</a:t>
            </a:r>
            <a:r>
              <a:rPr lang="en-US" sz="2400" dirty="0"/>
              <a:t> et </a:t>
            </a:r>
            <a:r>
              <a:rPr lang="en-US" sz="2400" dirty="0" err="1"/>
              <a:t>numériques</a:t>
            </a:r>
            <a:r>
              <a:rPr lang="en-US" sz="2400" dirty="0"/>
              <a:t>,</a:t>
            </a:r>
          </a:p>
          <a:p>
            <a:pPr>
              <a:lnSpc>
                <a:spcPct val="90000"/>
              </a:lnSpc>
              <a:spcAft>
                <a:spcPts val="600"/>
              </a:spcAft>
            </a:pPr>
            <a:r>
              <a:rPr lang="en-US" sz="2400" dirty="0"/>
              <a:t>- </a:t>
            </a:r>
            <a:r>
              <a:rPr lang="en-US" sz="2400" dirty="0" err="1"/>
              <a:t>d’offrir</a:t>
            </a:r>
            <a:r>
              <a:rPr lang="en-US" sz="2400" dirty="0"/>
              <a:t> un </a:t>
            </a:r>
            <a:r>
              <a:rPr lang="en-US" sz="2400" dirty="0" err="1"/>
              <a:t>portail</a:t>
            </a:r>
            <a:r>
              <a:rPr lang="en-US" sz="2400" dirty="0"/>
              <a:t> de diffusion des collections...</a:t>
            </a:r>
          </a:p>
        </p:txBody>
      </p:sp>
      <p:pic>
        <p:nvPicPr>
          <p:cNvPr id="4" name="Image 3">
            <a:extLst>
              <a:ext uri="{FF2B5EF4-FFF2-40B4-BE49-F238E27FC236}">
                <a16:creationId xmlns:a16="http://schemas.microsoft.com/office/drawing/2014/main" id="{E01A3E62-5A90-2F46-2EBA-BDCB4037D92B}"/>
              </a:ext>
            </a:extLst>
          </p:cNvPr>
          <p:cNvPicPr>
            <a:picLocks noChangeAspect="1"/>
          </p:cNvPicPr>
          <p:nvPr/>
        </p:nvPicPr>
        <p:blipFill rotWithShape="1">
          <a:blip r:embed="rId2"/>
          <a:srcRect l="17944" r="1684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65972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CC0EC96F-C906-E5CC-6FB6-E56601991D40}"/>
              </a:ext>
            </a:extLst>
          </p:cNvPr>
          <p:cNvSpPr txBox="1"/>
          <p:nvPr/>
        </p:nvSpPr>
        <p:spPr>
          <a:xfrm>
            <a:off x="836680" y="900332"/>
            <a:ext cx="6002110" cy="5598941"/>
          </a:xfrm>
          <a:prstGeom prst="rect">
            <a:avLst/>
          </a:prstGeom>
        </p:spPr>
        <p:txBody>
          <a:bodyPr vert="horz" lIns="91440" tIns="45720" rIns="91440" bIns="45720" rtlCol="0">
            <a:noAutofit/>
          </a:bodyPr>
          <a:lstStyle/>
          <a:p>
            <a:pPr>
              <a:lnSpc>
                <a:spcPct val="90000"/>
              </a:lnSpc>
              <a:spcAft>
                <a:spcPts val="600"/>
              </a:spcAft>
            </a:pPr>
            <a:r>
              <a:rPr lang="en-US" sz="2400" dirty="0"/>
              <a:t>SUR LE SOCLE KOHA, LE PROJET SE CONSTRUIT AVEC LA RECHERCHE INTEGREE…</a:t>
            </a:r>
          </a:p>
          <a:p>
            <a:pPr>
              <a:lnSpc>
                <a:spcPct val="90000"/>
              </a:lnSpc>
              <a:spcAft>
                <a:spcPts val="600"/>
              </a:spcAft>
            </a:pPr>
            <a:endParaRPr lang="en-US" sz="2400" dirty="0"/>
          </a:p>
          <a:p>
            <a:pPr>
              <a:lnSpc>
                <a:spcPct val="90000"/>
              </a:lnSpc>
              <a:spcAft>
                <a:spcPts val="600"/>
              </a:spcAft>
            </a:pPr>
            <a:r>
              <a:rPr lang="en-US" sz="2400" dirty="0"/>
              <a:t>…</a:t>
            </a:r>
            <a:r>
              <a:rPr lang="en-US" sz="2400" dirty="0" err="1"/>
              <a:t>donnant</a:t>
            </a:r>
            <a:r>
              <a:rPr lang="en-US" sz="2400" dirty="0"/>
              <a:t> </a:t>
            </a:r>
            <a:r>
              <a:rPr lang="en-US" sz="2400" dirty="0" err="1"/>
              <a:t>accès</a:t>
            </a:r>
            <a:r>
              <a:rPr lang="en-US" sz="2400" dirty="0"/>
              <a:t> aux :</a:t>
            </a:r>
          </a:p>
          <a:p>
            <a:pPr>
              <a:lnSpc>
                <a:spcPct val="90000"/>
              </a:lnSpc>
              <a:spcAft>
                <a:spcPts val="600"/>
              </a:spcAft>
            </a:pPr>
            <a:endParaRPr lang="en-US" sz="2400" dirty="0"/>
          </a:p>
          <a:p>
            <a:pPr>
              <a:lnSpc>
                <a:spcPct val="90000"/>
              </a:lnSpc>
              <a:spcAft>
                <a:spcPts val="600"/>
              </a:spcAft>
            </a:pPr>
            <a:r>
              <a:rPr lang="en-US" sz="2400" dirty="0"/>
              <a:t>- fonds </a:t>
            </a:r>
            <a:r>
              <a:rPr lang="en-US" sz="2400" dirty="0" err="1"/>
              <a:t>gérés</a:t>
            </a:r>
            <a:r>
              <a:rPr lang="en-US" sz="2400" dirty="0"/>
              <a:t> dans Koha,</a:t>
            </a:r>
          </a:p>
          <a:p>
            <a:pPr algn="just">
              <a:lnSpc>
                <a:spcPct val="115000"/>
              </a:lnSpc>
              <a:spcAft>
                <a:spcPts val="1000"/>
              </a:spcAft>
            </a:pPr>
            <a:r>
              <a:rPr lang="en-US" sz="2400" dirty="0"/>
              <a:t>- </a:t>
            </a:r>
            <a:r>
              <a:rPr lang="fr-FR" sz="2400" kern="100" dirty="0">
                <a:effectLst/>
                <a:ea typeface="Calibri" panose="020F0502020204030204" pitchFamily="34" charset="0"/>
                <a:cs typeface="Arial" panose="020B0604020202020204" pitchFamily="34" charset="0"/>
              </a:rPr>
              <a:t>fonds répertoriant les œuvres des collections,</a:t>
            </a:r>
            <a:endParaRPr lang="fr-FR" sz="2400" kern="100" dirty="0">
              <a:effectLst/>
              <a:ea typeface="Calibri" panose="020F0502020204030204" pitchFamily="34" charset="0"/>
              <a:cs typeface="Times New Roman" panose="02020603050405020304" pitchFamily="18" charset="0"/>
            </a:endParaRPr>
          </a:p>
          <a:p>
            <a:pPr>
              <a:lnSpc>
                <a:spcPct val="90000"/>
              </a:lnSpc>
              <a:spcAft>
                <a:spcPts val="600"/>
              </a:spcAft>
            </a:pPr>
            <a:r>
              <a:rPr lang="en-US" sz="2400" dirty="0"/>
              <a:t>- </a:t>
            </a:r>
            <a:r>
              <a:rPr lang="en-US" sz="2400" dirty="0" err="1"/>
              <a:t>ressources</a:t>
            </a:r>
            <a:r>
              <a:rPr lang="en-US" sz="2400" dirty="0"/>
              <a:t> </a:t>
            </a:r>
            <a:r>
              <a:rPr lang="en-US" sz="2400" dirty="0" err="1"/>
              <a:t>numériques</a:t>
            </a:r>
            <a:r>
              <a:rPr lang="en-US" sz="2400" dirty="0"/>
              <a:t> et bibliothèque numérique,</a:t>
            </a:r>
          </a:p>
          <a:p>
            <a:pPr>
              <a:lnSpc>
                <a:spcPct val="90000"/>
              </a:lnSpc>
              <a:spcAft>
                <a:spcPts val="600"/>
              </a:spcAft>
            </a:pPr>
            <a:r>
              <a:rPr lang="en-US" sz="2400" dirty="0"/>
              <a:t>- fonds externes : Base </a:t>
            </a:r>
            <a:r>
              <a:rPr lang="en-US" sz="2400" dirty="0" err="1"/>
              <a:t>spécialisée</a:t>
            </a:r>
            <a:r>
              <a:rPr lang="en-US" sz="2400" dirty="0"/>
              <a:t> Art &amp; Design (BSAD), </a:t>
            </a:r>
            <a:r>
              <a:rPr lang="en-US" sz="2400" dirty="0" err="1"/>
              <a:t>Institut</a:t>
            </a:r>
            <a:r>
              <a:rPr lang="en-US" sz="2400" dirty="0"/>
              <a:t> national </a:t>
            </a:r>
            <a:r>
              <a:rPr lang="en-US" sz="2400" dirty="0" err="1"/>
              <a:t>d’histoire</a:t>
            </a:r>
            <a:r>
              <a:rPr lang="en-US" sz="2400" dirty="0"/>
              <a:t> de </a:t>
            </a:r>
            <a:r>
              <a:rPr lang="en-US" sz="2400" dirty="0" err="1"/>
              <a:t>l’art</a:t>
            </a:r>
            <a:r>
              <a:rPr lang="en-US" sz="2400" dirty="0"/>
              <a:t> (INHA)…</a:t>
            </a:r>
          </a:p>
        </p:txBody>
      </p:sp>
      <p:pic>
        <p:nvPicPr>
          <p:cNvPr id="2" name="Image 1">
            <a:extLst>
              <a:ext uri="{FF2B5EF4-FFF2-40B4-BE49-F238E27FC236}">
                <a16:creationId xmlns:a16="http://schemas.microsoft.com/office/drawing/2014/main" id="{55417BD4-D002-A200-9D0A-E4B07A21A1DF}"/>
              </a:ext>
            </a:extLst>
          </p:cNvPr>
          <p:cNvPicPr>
            <a:picLocks noChangeAspect="1"/>
          </p:cNvPicPr>
          <p:nvPr/>
        </p:nvPicPr>
        <p:blipFill rotWithShape="1">
          <a:blip r:embed="rId2"/>
          <a:srcRect l="12176" r="15024"/>
          <a:stretch/>
        </p:blipFill>
        <p:spPr>
          <a:xfrm>
            <a:off x="7199440" y="10"/>
            <a:ext cx="4992560" cy="6857990"/>
          </a:xfrm>
          <a:prstGeom prst="rect">
            <a:avLst/>
          </a:prstGeom>
          <a:effectLst/>
        </p:spPr>
      </p:pic>
    </p:spTree>
    <p:extLst>
      <p:ext uri="{BB962C8B-B14F-4D97-AF65-F5344CB8AC3E}">
        <p14:creationId xmlns:p14="http://schemas.microsoft.com/office/powerpoint/2010/main" val="8319484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1015</TotalTime>
  <Words>1443</Words>
  <Application>Microsoft Office PowerPoint</Application>
  <PresentationFormat>Grand écran</PresentationFormat>
  <Paragraphs>110</Paragraphs>
  <Slides>18</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18</vt:i4>
      </vt:variant>
    </vt:vector>
  </HeadingPairs>
  <TitlesOfParts>
    <vt:vector size="22" baseType="lpstr">
      <vt:lpstr>Aptos</vt:lpstr>
      <vt:lpstr>Aptos Display</vt:lpstr>
      <vt:lpstr>Arial</vt:lpstr>
      <vt:lpstr>Thème Office</vt:lpstr>
      <vt:lpstr>   Symposium Kohala 17 juin 2024  Beaux-arts de Paris : projet Alexandrine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Symposium Kohala 17 juin 2024 Beaux-arts de Paris : projet Alexandrine</dc:title>
  <dc:creator>Bonnefon, Maud</dc:creator>
  <cp:lastModifiedBy>Bertrand, Marie-Noelle</cp:lastModifiedBy>
  <cp:revision>44</cp:revision>
  <dcterms:created xsi:type="dcterms:W3CDTF">2024-06-12T09:16:10Z</dcterms:created>
  <dcterms:modified xsi:type="dcterms:W3CDTF">2024-06-15T14:25:32Z</dcterms:modified>
</cp:coreProperties>
</file>