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72" r:id="rId3"/>
  </p:sldMasterIdLst>
  <p:notesMasterIdLst>
    <p:notesMasterId r:id="rId33"/>
  </p:notesMasterIdLst>
  <p:sldIdLst>
    <p:sldId id="256" r:id="rId4"/>
    <p:sldId id="262" r:id="rId5"/>
    <p:sldId id="258" r:id="rId6"/>
    <p:sldId id="259" r:id="rId7"/>
    <p:sldId id="264" r:id="rId8"/>
    <p:sldId id="267" r:id="rId9"/>
    <p:sldId id="266" r:id="rId10"/>
    <p:sldId id="268" r:id="rId11"/>
    <p:sldId id="269" r:id="rId12"/>
    <p:sldId id="270" r:id="rId13"/>
    <p:sldId id="260" r:id="rId14"/>
    <p:sldId id="272" r:id="rId15"/>
    <p:sldId id="273" r:id="rId16"/>
    <p:sldId id="274" r:id="rId17"/>
    <p:sldId id="275" r:id="rId18"/>
    <p:sldId id="276" r:id="rId19"/>
    <p:sldId id="282" r:id="rId20"/>
    <p:sldId id="261" r:id="rId21"/>
    <p:sldId id="278" r:id="rId22"/>
    <p:sldId id="279" r:id="rId23"/>
    <p:sldId id="280" r:id="rId24"/>
    <p:sldId id="288" r:id="rId25"/>
    <p:sldId id="285" r:id="rId26"/>
    <p:sldId id="283" r:id="rId27"/>
    <p:sldId id="286" r:id="rId28"/>
    <p:sldId id="287" r:id="rId29"/>
    <p:sldId id="284" r:id="rId30"/>
    <p:sldId id="289" r:id="rId31"/>
    <p:sldId id="290" r:id="rId3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800"/>
    <a:srgbClr val="FFD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6157" autoAdjust="0"/>
  </p:normalViewPr>
  <p:slideViewPr>
    <p:cSldViewPr snapToGrid="0" snapToObjects="1">
      <p:cViewPr varScale="1">
        <p:scale>
          <a:sx n="86" d="100"/>
          <a:sy n="86" d="100"/>
        </p:scale>
        <p:origin x="155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21" Type="http://schemas.openxmlformats.org/officeDocument/2006/relationships/slide" Target="slides/slide18.xml"/><Relationship Id="rId34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viewProps" Target="viewProps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7DF9D0-97B6-3D43-A89F-5D0EBBC71C45}" type="datetimeFigureOut">
              <a:rPr lang="fr-FR" smtClean="0"/>
              <a:t>23/06/2026</a:t>
            </a:fld>
            <a:endParaRPr lang="fr-FR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C0DB02-132F-6447-B1CB-82BFE42A95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904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C0DB02-132F-6447-B1CB-82BFE42A95D2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64359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Les règles de circulation se basent sur le documents et non sur les types d’adhérent (sauf exception : prêt d’ordinateur)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C0DB02-132F-6447-B1CB-82BFE42A95D2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9965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C0DB02-132F-6447-B1CB-82BFE42A95D2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56476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/>
              <a:t>Risque de confusion pour les usagers : réservations parfois possible sur les documents disponibles, parfois impossible.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/>
              <a:t>Demande de réservation faite sur les documents de l’ENSTA alors que le document est disponible dans une bibliothèque de l’UBO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dirty="0"/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/>
              <a:t>Risque de confusion pour les usagers : réservation parfois possible sur les documents disponibles, parfois impossible.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/>
              <a:t>Risque d’augmentation du volume des navettes (si demandes de réservations sur des documents de l’ENSTA alors que ces documents sont disponibles dans une bibliothèque de l’UBO)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C0DB02-132F-6447-B1CB-82BFE42A95D2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75686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Entre le moment où la demande </a:t>
            </a:r>
            <a:r>
              <a:rPr lang="fr-FR" dirty="0" err="1"/>
              <a:t>ets</a:t>
            </a:r>
            <a:r>
              <a:rPr lang="fr-FR" dirty="0"/>
              <a:t> validée et le document mis en réservation, le lecteur ne voit plus sa demande sur le compte lecteur &gt;&gt; confusion, lecteur refait la </a:t>
            </a:r>
            <a:r>
              <a:rPr lang="fr-FR"/>
              <a:t>même demande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C0DB02-132F-6447-B1CB-82BFE42A95D2}" type="slidenum">
              <a:rPr lang="fr-FR" smtClean="0"/>
              <a:t>28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96599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838200" y="1417003"/>
            <a:ext cx="9829800" cy="2387600"/>
          </a:xfrm>
        </p:spPr>
        <p:txBody>
          <a:bodyPr anchor="b"/>
          <a:lstStyle>
            <a:lvl1pPr algn="l">
              <a:defRPr sz="6000" b="1" i="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fr-FR" dirty="0"/>
              <a:t>Cliquez </a:t>
            </a:r>
            <a:br>
              <a:rPr lang="fr-FR" dirty="0"/>
            </a:br>
            <a:r>
              <a:rPr lang="fr-FR" dirty="0"/>
              <a:t>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38200" y="4246880"/>
            <a:ext cx="9829800" cy="130556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352398" y="6356350"/>
            <a:ext cx="1171602" cy="365125"/>
          </a:xfrm>
        </p:spPr>
        <p:txBody>
          <a:bodyPr/>
          <a:lstStyle/>
          <a:p>
            <a:r>
              <a:rPr lang="fr-FR"/>
              <a:t>15/06/2026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524000" y="6356350"/>
            <a:ext cx="9144000" cy="365125"/>
          </a:xfrm>
        </p:spPr>
        <p:txBody>
          <a:bodyPr/>
          <a:lstStyle/>
          <a:p>
            <a:r>
              <a:rPr lang="fr-FR"/>
              <a:t>Alissa de Saint Laurent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8000" y="6356350"/>
            <a:ext cx="1171602" cy="365125"/>
          </a:xfrm>
        </p:spPr>
        <p:txBody>
          <a:bodyPr/>
          <a:lstStyle/>
          <a:p>
            <a:fld id="{0C6A54D1-6446-104B-8469-D112E31F9715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9" name="Rectangle 8"/>
          <p:cNvSpPr/>
          <p:nvPr userDrawn="1"/>
        </p:nvSpPr>
        <p:spPr>
          <a:xfrm>
            <a:off x="838200" y="3946359"/>
            <a:ext cx="11353800" cy="116652"/>
          </a:xfrm>
          <a:prstGeom prst="rect">
            <a:avLst/>
          </a:prstGeom>
          <a:solidFill>
            <a:srgbClr val="FFD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DD00"/>
              </a:solidFill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2916" y="368052"/>
            <a:ext cx="2535559" cy="490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690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15/06/2026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Alissa de Saint Laurent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32F07-F208-6F4C-BAC4-839E8F3E11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6562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15/06/2026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Alissa de Saint Laurent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32F07-F208-6F4C-BAC4-839E8F3E11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82892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1371600"/>
            <a:ext cx="4221480" cy="2021840"/>
          </a:xfrm>
        </p:spPr>
        <p:txBody>
          <a:bodyPr/>
          <a:lstStyle>
            <a:lvl1pPr>
              <a:defRPr b="0" i="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3698239"/>
            <a:ext cx="4221480" cy="2011681"/>
          </a:xfrm>
        </p:spPr>
        <p:txBody>
          <a:bodyPr/>
          <a:lstStyle>
            <a:lvl1pPr marL="0" indent="0">
              <a:buNone/>
              <a:defRPr b="0" i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5448-95F5-5D48-BC6E-D8B2EECF432F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Rectangle 7"/>
          <p:cNvSpPr/>
          <p:nvPr userDrawn="1"/>
        </p:nvSpPr>
        <p:spPr>
          <a:xfrm>
            <a:off x="5720080" y="0"/>
            <a:ext cx="6471920" cy="6858000"/>
          </a:xfrm>
          <a:prstGeom prst="rect">
            <a:avLst/>
          </a:prstGeom>
          <a:solidFill>
            <a:srgbClr val="FFD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285" y="6176963"/>
            <a:ext cx="1202065" cy="505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26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15/06/2026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Alissa de Saint Laurent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32F07-F208-6F4C-BAC4-839E8F3E11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4870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15/06/2026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Alissa de Saint Laurent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32F07-F208-6F4C-BAC4-839E8F3E11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888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15/06/2026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Alissa de Saint Laurent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32F07-F208-6F4C-BAC4-839E8F3E11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1874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15/06/2026</a:t>
            </a: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Alissa de Saint Laurent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32F07-F208-6F4C-BAC4-839E8F3E11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3566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15/06/2026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Alissa de Saint Laurent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32F07-F208-6F4C-BAC4-839E8F3E11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7261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15/06/2026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Alissa de Saint Laurent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32F07-F208-6F4C-BAC4-839E8F3E11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0911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15/06/2026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Alissa de Saint Laurent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32F07-F208-6F4C-BAC4-839E8F3E11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5486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15/06/2026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Alissa de Saint Laurent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32F07-F208-6F4C-BAC4-839E8F3E11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7316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15/06/2026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Alissa de Saint Laurent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6A54D1-6446-104B-8469-D112E31F97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197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/>
        <a:buNone/>
        <a:defRPr sz="2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24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20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1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1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2693304" y="6173787"/>
            <a:ext cx="10178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15/06/2026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711199" y="6180136"/>
            <a:ext cx="7109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Alissa de Saint Laurent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0820400" y="6169977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A32F07-F208-6F4C-BAC4-839E8F3E1105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Rectangle 8"/>
          <p:cNvSpPr/>
          <p:nvPr userDrawn="1"/>
        </p:nvSpPr>
        <p:spPr>
          <a:xfrm>
            <a:off x="2693304" y="6535102"/>
            <a:ext cx="8660496" cy="109917"/>
          </a:xfrm>
          <a:prstGeom prst="rect">
            <a:avLst/>
          </a:prstGeom>
          <a:solidFill>
            <a:srgbClr val="FFD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DD00"/>
              </a:solidFill>
            </a:endParaRPr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286503" y="6191061"/>
            <a:ext cx="2275723" cy="439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572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/>
        <a:buNone/>
        <a:defRPr sz="2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24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20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1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1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15/06/2026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Alissa de Saint Laurent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D5448-95F5-5D48-BC6E-D8B2EECF43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881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Détournements des ‘Demandes d’articles’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/>
              <a:t>Période 2020-2025 : Mise à disposition ENSTA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/>
              <a:t>Période 2025-aujourd’hui : Service navette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15/06/2026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Alissa de Saint Laurent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A54D1-6446-104B-8469-D112E31F9715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514175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2542"/>
          </a:xfrm>
        </p:spPr>
        <p:txBody>
          <a:bodyPr>
            <a:normAutofit/>
          </a:bodyPr>
          <a:lstStyle/>
          <a:p>
            <a:r>
              <a:rPr lang="fr-FR" sz="4000" b="1" dirty="0"/>
              <a:t>Personnalisation de l’OPAC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237827"/>
            <a:ext cx="10515600" cy="4939136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fr-FR" dirty="0"/>
              <a:t>Utilisation du javascript pour :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/>
              <a:t>Renommer ‘Demande d’article’ &gt; ‘Mise à disposition ENSTA’ et rendre le lien visible uniquement quand un exemplaire ENSTA est disponible.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/>
              <a:t>Dans le formulaire : 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/>
              <a:t>Masquer tous les champs 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/>
              <a:t>Configurer la bibliothèque de retrait sur ‘ENSTA’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/>
              <a:t>Avoir un texte d’explication du service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/>
              <a:t>Garder uniquement le bouton de validation nommé ‘Confirmer la demande’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15/06/2026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Alissa de Saint Laurent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32F07-F208-6F4C-BAC4-839E8F3E1105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8466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15/06/2026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Alissa de Saint Laurent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32F07-F208-6F4C-BAC4-839E8F3E1105}" type="slidenum">
              <a:rPr lang="fr-FR" smtClean="0"/>
              <a:t>11</a:t>
            </a:fld>
            <a:endParaRPr lang="fr-FR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02BA58C-80B8-4671-9336-FCC25A9485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199" y="492370"/>
            <a:ext cx="7409369" cy="387177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id="{D72B3C51-5947-405E-AD00-1DBE9016AF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154" y="4640161"/>
            <a:ext cx="11353800" cy="20482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31894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2542"/>
          </a:xfrm>
        </p:spPr>
        <p:txBody>
          <a:bodyPr>
            <a:normAutofit/>
          </a:bodyPr>
          <a:lstStyle/>
          <a:p>
            <a:r>
              <a:rPr lang="fr-FR" sz="4000" b="1" dirty="0"/>
              <a:t>Personnalisation de l’intranet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237827"/>
            <a:ext cx="10515600" cy="493913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dirty="0"/>
              <a:t>Utilisation du javascript pour :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/>
              <a:t>Rendre visibles les demandes d’article uniquement quand le bibliothécaire est connecté au site de l’ENSTA.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/>
              <a:t>Renommer ‘Demande d’article’ &gt; ‘Mise à disposition ENSTA’.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/>
              <a:t>Simplifier le tableau des demandes en masquant les colonnes correspondant aux champs du formulaire masqués.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15/06/2026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Alissa de Saint Laurent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32F07-F208-6F4C-BAC4-839E8F3E1105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26838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1AE9E4F-9A22-49DB-BA11-0B2F09C74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15/06/2026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18F16E3-E07E-4BC6-AC77-32A41A4B6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Alissa de Saint Laurent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25C6F4F-FA4A-4E59-8404-646A1F39F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32F07-F208-6F4C-BAC4-839E8F3E1105}" type="slidenum">
              <a:rPr lang="fr-FR" smtClean="0"/>
              <a:t>13</a:t>
            </a:fld>
            <a:endParaRPr lang="fr-FR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8788D4CE-4D72-4007-BD3C-8EB3AE5246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509" y="378691"/>
            <a:ext cx="5441881" cy="374922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>
            <a:extLst>
              <a:ext uri="{FF2B5EF4-FFF2-40B4-BE49-F238E27FC236}">
                <a16:creationId xmlns:a16="http://schemas.microsoft.com/office/drawing/2014/main" id="{E63624A9-4072-4B66-BDC4-15A2C02D4CB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942"/>
          <a:stretch/>
        </p:blipFill>
        <p:spPr bwMode="auto">
          <a:xfrm>
            <a:off x="6096000" y="2529114"/>
            <a:ext cx="5547946" cy="337309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97064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1AE9E4F-9A22-49DB-BA11-0B2F09C74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15/06/2026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18F16E3-E07E-4BC6-AC77-32A41A4B6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Alissa de Saint Laurent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25C6F4F-FA4A-4E59-8404-646A1F39F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32F07-F208-6F4C-BAC4-839E8F3E1105}" type="slidenum">
              <a:rPr lang="fr-FR" smtClean="0"/>
              <a:t>14</a:t>
            </a:fld>
            <a:endParaRPr lang="fr-FR"/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1EC29668-B7D6-40E8-B251-0DDD96E2C305}"/>
              </a:ext>
            </a:extLst>
          </p:cNvPr>
          <p:cNvGrpSpPr/>
          <p:nvPr/>
        </p:nvGrpSpPr>
        <p:grpSpPr>
          <a:xfrm>
            <a:off x="1477649" y="1276252"/>
            <a:ext cx="9876151" cy="3578761"/>
            <a:chOff x="1477649" y="1276252"/>
            <a:chExt cx="9876151" cy="3578761"/>
          </a:xfrm>
        </p:grpSpPr>
        <p:pic>
          <p:nvPicPr>
            <p:cNvPr id="4098" name="Picture 2">
              <a:extLst>
                <a:ext uri="{FF2B5EF4-FFF2-40B4-BE49-F238E27FC236}">
                  <a16:creationId xmlns:a16="http://schemas.microsoft.com/office/drawing/2014/main" id="{DE8FA4EE-714C-4C57-9DB9-0F03EC2C379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77649" y="1276252"/>
              <a:ext cx="9876151" cy="3578761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5A0AA0E-6F6E-42FD-834A-CB2C562DA657}"/>
                </a:ext>
              </a:extLst>
            </p:cNvPr>
            <p:cNvSpPr/>
            <p:nvPr/>
          </p:nvSpPr>
          <p:spPr>
            <a:xfrm>
              <a:off x="7886700" y="2769577"/>
              <a:ext cx="1837592" cy="70338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CE74244-1341-4A88-BC65-7208FCC5C3CD}"/>
                </a:ext>
              </a:extLst>
            </p:cNvPr>
            <p:cNvSpPr/>
            <p:nvPr/>
          </p:nvSpPr>
          <p:spPr>
            <a:xfrm>
              <a:off x="7864719" y="4165038"/>
              <a:ext cx="1837592" cy="70338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12A2D82F-B45A-4588-9816-DA439CA636AE}"/>
                </a:ext>
              </a:extLst>
            </p:cNvPr>
            <p:cNvSpPr/>
            <p:nvPr/>
          </p:nvSpPr>
          <p:spPr>
            <a:xfrm>
              <a:off x="7886700" y="3462228"/>
              <a:ext cx="1837592" cy="70338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E4DAA74-F409-4AEB-A48C-087814FE3BDC}"/>
                </a:ext>
              </a:extLst>
            </p:cNvPr>
            <p:cNvSpPr/>
            <p:nvPr/>
          </p:nvSpPr>
          <p:spPr>
            <a:xfrm>
              <a:off x="7886700" y="2995294"/>
              <a:ext cx="923192" cy="70338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C6F4BF7-A1BB-4818-9A3B-8DBCCCA0ECBA}"/>
                </a:ext>
              </a:extLst>
            </p:cNvPr>
            <p:cNvSpPr/>
            <p:nvPr/>
          </p:nvSpPr>
          <p:spPr>
            <a:xfrm>
              <a:off x="7886700" y="4390755"/>
              <a:ext cx="923192" cy="70338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8174AC8-EEC3-43FA-9F49-FE7058CBDC38}"/>
                </a:ext>
              </a:extLst>
            </p:cNvPr>
            <p:cNvSpPr/>
            <p:nvPr/>
          </p:nvSpPr>
          <p:spPr>
            <a:xfrm>
              <a:off x="7886700" y="3706424"/>
              <a:ext cx="923192" cy="70338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34164545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2542"/>
          </a:xfrm>
        </p:spPr>
        <p:txBody>
          <a:bodyPr>
            <a:normAutofit/>
          </a:bodyPr>
          <a:lstStyle/>
          <a:p>
            <a:r>
              <a:rPr lang="fr-FR" sz="4000" b="1" dirty="0"/>
              <a:t>Fonctionnement du service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237827"/>
            <a:ext cx="10515600" cy="493913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dirty="0"/>
              <a:t>Côté usager :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fr-FR" dirty="0"/>
              <a:t>Depuis la notice d’un document présent à l’ENSTA, l’usager clique sur le bouton ‘Mise à disposition ENSTA’.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fr-FR" dirty="0"/>
              <a:t>Il confirme sa demande.</a:t>
            </a:r>
          </a:p>
          <a:p>
            <a:pPr>
              <a:lnSpc>
                <a:spcPct val="150000"/>
              </a:lnSpc>
            </a:pPr>
            <a:r>
              <a:rPr lang="fr-FR" dirty="0"/>
              <a:t>Côté bibliothécaire de l’ENSTA :</a:t>
            </a:r>
          </a:p>
          <a:p>
            <a:pPr marL="914400" lvl="1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dirty="0"/>
              <a:t>Le lien vers les demandes à traiter est visible depuis la page d’accueil de Koha.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15/06/2026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Alissa de Saint Laurent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32F07-F208-6F4C-BAC4-839E8F3E1105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36987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2542"/>
          </a:xfrm>
        </p:spPr>
        <p:txBody>
          <a:bodyPr>
            <a:normAutofit/>
          </a:bodyPr>
          <a:lstStyle/>
          <a:p>
            <a:r>
              <a:rPr lang="fr-FR" sz="4000" b="1" dirty="0"/>
              <a:t>Fonctionnement du service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237827"/>
            <a:ext cx="10515600" cy="4939136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dirty="0"/>
              <a:t>Si le document est disponible :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fr-FR" dirty="0"/>
              <a:t>Le document est cherché en rayon ou dans les bureaux, et la demande d’article est clôturée (demande complète).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fr-FR" dirty="0"/>
              <a:t>Le document est mis en réservation sur le compte de l’usager, et passé ‘en retour’.</a:t>
            </a:r>
          </a:p>
          <a:p>
            <a:pPr marL="914400" lvl="1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dirty="0"/>
              <a:t>L’usager reçoit un mail lui indiquant que le document est disponible.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15/06/2026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Alissa de Saint Laurent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32F07-F208-6F4C-BAC4-839E8F3E1105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52469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2542"/>
          </a:xfrm>
        </p:spPr>
        <p:txBody>
          <a:bodyPr>
            <a:normAutofit/>
          </a:bodyPr>
          <a:lstStyle/>
          <a:p>
            <a:r>
              <a:rPr lang="fr-FR" sz="4000" b="1" dirty="0"/>
              <a:t>Fonctionnement du service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237827"/>
            <a:ext cx="10515600" cy="4939136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dirty="0"/>
              <a:t>Si le document ne peut pas être mis à disposition de l’usager :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fr-FR" dirty="0"/>
              <a:t>Les bibliothécaires contactent l’usager pour l’en informer.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fr-FR" dirty="0"/>
              <a:t>La demande d’article est clôturée (demande annulée).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15/06/2026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Alissa de Saint Laurent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32F07-F208-6F4C-BAC4-839E8F3E1105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89123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D32F70-6536-4C7F-A7C9-AE24CCC38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/>
              <a:t>Service Navette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C60231A-ACD3-44DC-8B50-793DDBDE57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3698239"/>
            <a:ext cx="4436533" cy="2011681"/>
          </a:xfrm>
        </p:spPr>
        <p:txBody>
          <a:bodyPr/>
          <a:lstStyle/>
          <a:p>
            <a:r>
              <a:rPr lang="fr-FR" dirty="0"/>
              <a:t>Période 2025-aujourd’hui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5ADB0E7-F236-4F6F-A5C5-E29BFDE3D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5448-95F5-5D48-BC6E-D8B2EECF432F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77679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2542"/>
          </a:xfrm>
        </p:spPr>
        <p:txBody>
          <a:bodyPr>
            <a:normAutofit/>
          </a:bodyPr>
          <a:lstStyle/>
          <a:p>
            <a:r>
              <a:rPr lang="fr-FR" sz="4000" b="1" dirty="0"/>
              <a:t>Le contexte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237827"/>
            <a:ext cx="10515600" cy="4939136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dirty="0"/>
              <a:t>Refonte du site web :</a:t>
            </a:r>
          </a:p>
          <a:p>
            <a:pPr lvl="1">
              <a:lnSpc>
                <a:spcPct val="150000"/>
              </a:lnSpc>
            </a:pPr>
            <a:r>
              <a:rPr lang="fr-FR" dirty="0"/>
              <a:t>Sur l’ancien site, un même formulaire pour le PEB et les demandes de documents du réseau UBO – ENIB – ENSTA avec :</a:t>
            </a:r>
          </a:p>
          <a:p>
            <a:pPr marL="1257300" lvl="2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/>
              <a:t>les informations de l’usager à saisir à chaque demande,</a:t>
            </a:r>
          </a:p>
          <a:p>
            <a:pPr marL="1257300" lvl="2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/>
              <a:t>les informations sur le document à saisir à chaque demande.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dirty="0"/>
              <a:t>Pour le PEB, utilisation du module Koha.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dirty="0"/>
              <a:t>Pour le service navette, l’objectif était d’éviter à l’usager de saisir à chaque demande les informations sur le document et ses informations personnelles.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15/06/2026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Alissa de Saint Laurent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32F07-F208-6F4C-BAC4-839E8F3E1105}" type="slidenum">
              <a:rPr lang="fr-FR" smtClean="0"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5292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2542"/>
          </a:xfrm>
        </p:spPr>
        <p:txBody>
          <a:bodyPr>
            <a:normAutofit/>
          </a:bodyPr>
          <a:lstStyle/>
          <a:p>
            <a:r>
              <a:rPr lang="fr-FR" sz="4000" b="1" dirty="0"/>
              <a:t>Un SGB commun UBO – ENIB – ENSTA</a:t>
            </a:r>
          </a:p>
        </p:txBody>
      </p:sp>
      <p:pic>
        <p:nvPicPr>
          <p:cNvPr id="8" name="Espace réservé du contenu 7">
            <a:extLst>
              <a:ext uri="{FF2B5EF4-FFF2-40B4-BE49-F238E27FC236}">
                <a16:creationId xmlns:a16="http://schemas.microsoft.com/office/drawing/2014/main" id="{DEF646DD-C0D5-454D-82E5-970C4C67B7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197903" y="2245837"/>
            <a:ext cx="6784297" cy="3845875"/>
          </a:xfrm>
        </p:spPr>
      </p:pic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15/06/2026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Alissa de Saint Laurent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32F07-F208-6F4C-BAC4-839E8F3E1105}" type="slidenum">
              <a:rPr lang="fr-FR" smtClean="0"/>
              <a:t>2</a:t>
            </a:fld>
            <a:endParaRPr lang="fr-FR"/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3B08D051-B3E1-4923-8D32-6EA1665B0914}"/>
              </a:ext>
            </a:extLst>
          </p:cNvPr>
          <p:cNvSpPr/>
          <p:nvPr/>
        </p:nvSpPr>
        <p:spPr>
          <a:xfrm>
            <a:off x="3522894" y="1829649"/>
            <a:ext cx="6417733" cy="4345408"/>
          </a:xfrm>
          <a:prstGeom prst="roundRect">
            <a:avLst/>
          </a:prstGeom>
          <a:noFill/>
          <a:ln w="28575">
            <a:solidFill>
              <a:srgbClr val="FFD8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 commun de documentation de l’UBO</a:t>
            </a: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7B38C8B0-28C7-4774-B894-55B278A8845F}"/>
              </a:ext>
            </a:extLst>
          </p:cNvPr>
          <p:cNvSpPr/>
          <p:nvPr/>
        </p:nvSpPr>
        <p:spPr>
          <a:xfrm>
            <a:off x="2896577" y="1165174"/>
            <a:ext cx="9144000" cy="5096403"/>
          </a:xfrm>
          <a:prstGeom prst="roundRect">
            <a:avLst/>
          </a:prstGeom>
          <a:noFill/>
          <a:ln w="38100">
            <a:solidFill>
              <a:srgbClr val="FFD8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UBO</a:t>
            </a: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EEDD039D-31E1-4F9D-AF51-CA0B4857AAE4}"/>
              </a:ext>
            </a:extLst>
          </p:cNvPr>
          <p:cNvSpPr/>
          <p:nvPr/>
        </p:nvSpPr>
        <p:spPr>
          <a:xfrm>
            <a:off x="10134717" y="1932493"/>
            <a:ext cx="1655234" cy="626689"/>
          </a:xfrm>
          <a:prstGeom prst="roundRect">
            <a:avLst/>
          </a:prstGeom>
          <a:noFill/>
          <a:ln w="28575">
            <a:solidFill>
              <a:srgbClr val="FFD8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Bibliothèque de mathématiques</a:t>
            </a:r>
          </a:p>
          <a:p>
            <a:pPr algn="ctr"/>
            <a:endParaRPr lang="fr-F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E9AC24A8-6593-4554-8F12-F4DAC93B07FE}"/>
              </a:ext>
            </a:extLst>
          </p:cNvPr>
          <p:cNvSpPr/>
          <p:nvPr/>
        </p:nvSpPr>
        <p:spPr>
          <a:xfrm>
            <a:off x="10162985" y="2913270"/>
            <a:ext cx="1655234" cy="626689"/>
          </a:xfrm>
          <a:prstGeom prst="roundRect">
            <a:avLst/>
          </a:prstGeom>
          <a:noFill/>
          <a:ln w="28575">
            <a:solidFill>
              <a:srgbClr val="FFD8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Bibliothèque de l’IREM</a:t>
            </a:r>
            <a:endParaRPr lang="fr-F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ED86A0B0-8E53-4A5F-85E2-8231241DF059}"/>
              </a:ext>
            </a:extLst>
          </p:cNvPr>
          <p:cNvSpPr/>
          <p:nvPr/>
        </p:nvSpPr>
        <p:spPr>
          <a:xfrm>
            <a:off x="10134717" y="5144338"/>
            <a:ext cx="1655234" cy="626689"/>
          </a:xfrm>
          <a:prstGeom prst="roundRect">
            <a:avLst/>
          </a:prstGeom>
          <a:noFill/>
          <a:ln w="28575">
            <a:solidFill>
              <a:srgbClr val="FFD8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Bibliothèque de l’EREB</a:t>
            </a:r>
            <a:endParaRPr lang="fr-F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7357B10F-2A30-4A31-94FF-F04C710087CD}"/>
              </a:ext>
            </a:extLst>
          </p:cNvPr>
          <p:cNvSpPr/>
          <p:nvPr/>
        </p:nvSpPr>
        <p:spPr>
          <a:xfrm>
            <a:off x="10183771" y="3967909"/>
            <a:ext cx="1655234" cy="626689"/>
          </a:xfrm>
          <a:prstGeom prst="roundRect">
            <a:avLst/>
          </a:prstGeom>
          <a:noFill/>
          <a:ln w="28575">
            <a:solidFill>
              <a:srgbClr val="FFD8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Bibliothèque de </a:t>
            </a:r>
            <a:r>
              <a:rPr lang="fr-FR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Cap’Avenir</a:t>
            </a:r>
            <a:endParaRPr lang="fr-F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97C36365-0A22-46EF-A627-37427BE75745}"/>
              </a:ext>
            </a:extLst>
          </p:cNvPr>
          <p:cNvSpPr/>
          <p:nvPr/>
        </p:nvSpPr>
        <p:spPr>
          <a:xfrm>
            <a:off x="211396" y="4358243"/>
            <a:ext cx="2504396" cy="1099439"/>
          </a:xfrm>
          <a:prstGeom prst="roundRect">
            <a:avLst/>
          </a:prstGeom>
          <a:noFill/>
          <a:ln w="38100">
            <a:solidFill>
              <a:srgbClr val="FFD8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ENSTA</a:t>
            </a: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22FAA152-B53C-475E-B148-224A2C91FBA2}"/>
              </a:ext>
            </a:extLst>
          </p:cNvPr>
          <p:cNvSpPr/>
          <p:nvPr/>
        </p:nvSpPr>
        <p:spPr>
          <a:xfrm>
            <a:off x="170746" y="1932493"/>
            <a:ext cx="2522558" cy="1174774"/>
          </a:xfrm>
          <a:prstGeom prst="roundRect">
            <a:avLst/>
          </a:prstGeom>
          <a:noFill/>
          <a:ln w="38100">
            <a:solidFill>
              <a:srgbClr val="FFD8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ENIB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46DF925C-1182-40BE-9F40-8EDFDBA29046}"/>
              </a:ext>
            </a:extLst>
          </p:cNvPr>
          <p:cNvSpPr txBox="1"/>
          <p:nvPr/>
        </p:nvSpPr>
        <p:spPr>
          <a:xfrm>
            <a:off x="4317999" y="2902824"/>
            <a:ext cx="1583268" cy="1123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latin typeface="Arial" panose="020B0604020202020204" pitchFamily="34" charset="0"/>
                <a:cs typeface="Arial" panose="020B0604020202020204" pitchFamily="34" charset="0"/>
              </a:rPr>
              <a:t>Brest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fr-FR" sz="1300" dirty="0">
                <a:latin typeface="Arial" panose="020B0604020202020204" pitchFamily="34" charset="0"/>
                <a:cs typeface="Arial" panose="020B0604020202020204" pitchFamily="34" charset="0"/>
              </a:rPr>
              <a:t>BU du Bouguen</a:t>
            </a:r>
          </a:p>
          <a:p>
            <a:r>
              <a:rPr lang="fr-FR" sz="1300" dirty="0">
                <a:latin typeface="Arial" panose="020B0604020202020204" pitchFamily="34" charset="0"/>
                <a:cs typeface="Arial" panose="020B0604020202020204" pitchFamily="34" charset="0"/>
              </a:rPr>
              <a:t>BU Lettres</a:t>
            </a:r>
          </a:p>
          <a:p>
            <a:r>
              <a:rPr lang="fr-FR" sz="1300" dirty="0">
                <a:latin typeface="Arial" panose="020B0604020202020204" pitchFamily="34" charset="0"/>
                <a:cs typeface="Arial" panose="020B0604020202020204" pitchFamily="34" charset="0"/>
              </a:rPr>
              <a:t>BU Santé</a:t>
            </a:r>
          </a:p>
          <a:p>
            <a:r>
              <a:rPr lang="fr-FR" sz="1300" dirty="0">
                <a:latin typeface="Arial" panose="020B0604020202020204" pitchFamily="34" charset="0"/>
                <a:cs typeface="Arial" panose="020B0604020202020204" pitchFamily="34" charset="0"/>
              </a:rPr>
              <a:t>BU INSPÉ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16FF322C-EA92-4B20-8335-3750DCDE50BA}"/>
              </a:ext>
            </a:extLst>
          </p:cNvPr>
          <p:cNvSpPr txBox="1"/>
          <p:nvPr/>
        </p:nvSpPr>
        <p:spPr>
          <a:xfrm>
            <a:off x="6676943" y="3237574"/>
            <a:ext cx="158326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latin typeface="Arial" panose="020B0604020202020204" pitchFamily="34" charset="0"/>
                <a:cs typeface="Arial" panose="020B0604020202020204" pitchFamily="34" charset="0"/>
              </a:rPr>
              <a:t>Saint-Brieuc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fr-FR" sz="1300" dirty="0">
                <a:latin typeface="Arial" panose="020B0604020202020204" pitchFamily="34" charset="0"/>
                <a:cs typeface="Arial" panose="020B0604020202020204" pitchFamily="34" charset="0"/>
              </a:rPr>
              <a:t>BU INSPÉ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1812AD72-E256-4F04-9167-447F52DF6315}"/>
              </a:ext>
            </a:extLst>
          </p:cNvPr>
          <p:cNvSpPr txBox="1"/>
          <p:nvPr/>
        </p:nvSpPr>
        <p:spPr>
          <a:xfrm>
            <a:off x="6996449" y="4960224"/>
            <a:ext cx="158326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latin typeface="Arial" panose="020B0604020202020204" pitchFamily="34" charset="0"/>
                <a:cs typeface="Arial" panose="020B0604020202020204" pitchFamily="34" charset="0"/>
              </a:rPr>
              <a:t>Vannes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fr-FR" sz="1300" dirty="0">
                <a:latin typeface="Arial" panose="020B0604020202020204" pitchFamily="34" charset="0"/>
                <a:cs typeface="Arial" panose="020B0604020202020204" pitchFamily="34" charset="0"/>
              </a:rPr>
              <a:t>BU INSPÉ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912B2A6A-6597-4449-863E-C62E16CDE11A}"/>
              </a:ext>
            </a:extLst>
          </p:cNvPr>
          <p:cNvSpPr txBox="1"/>
          <p:nvPr/>
        </p:nvSpPr>
        <p:spPr>
          <a:xfrm>
            <a:off x="8579717" y="3850412"/>
            <a:ext cx="158326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latin typeface="Arial" panose="020B0604020202020204" pitchFamily="34" charset="0"/>
                <a:cs typeface="Arial" panose="020B0604020202020204" pitchFamily="34" charset="0"/>
              </a:rPr>
              <a:t>Rennes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fr-FR" sz="1300" dirty="0">
                <a:latin typeface="Arial" panose="020B0604020202020204" pitchFamily="34" charset="0"/>
                <a:cs typeface="Arial" panose="020B0604020202020204" pitchFamily="34" charset="0"/>
              </a:rPr>
              <a:t>BU INSPÉ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4CA56A0A-2AF6-4A26-AF31-DE9634ABFAEF}"/>
              </a:ext>
            </a:extLst>
          </p:cNvPr>
          <p:cNvSpPr txBox="1"/>
          <p:nvPr/>
        </p:nvSpPr>
        <p:spPr>
          <a:xfrm>
            <a:off x="3927780" y="4561304"/>
            <a:ext cx="25355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latin typeface="Arial" panose="020B0604020202020204" pitchFamily="34" charset="0"/>
                <a:cs typeface="Arial" panose="020B0604020202020204" pitchFamily="34" charset="0"/>
              </a:rPr>
              <a:t>Quimper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fr-FR" sz="1300" dirty="0">
                <a:latin typeface="Arial" panose="020B0604020202020204" pitchFamily="34" charset="0"/>
                <a:cs typeface="Arial" panose="020B0604020202020204" pitchFamily="34" charset="0"/>
              </a:rPr>
              <a:t>BU du Pôle Pierre-</a:t>
            </a:r>
            <a:r>
              <a:rPr lang="fr-FR" sz="1300" dirty="0" err="1">
                <a:latin typeface="Arial" panose="020B0604020202020204" pitchFamily="34" charset="0"/>
                <a:cs typeface="Arial" panose="020B0604020202020204" pitchFamily="34" charset="0"/>
              </a:rPr>
              <a:t>Jakez</a:t>
            </a:r>
            <a:r>
              <a:rPr lang="fr-FR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300" dirty="0" err="1">
                <a:latin typeface="Arial" panose="020B0604020202020204" pitchFamily="34" charset="0"/>
                <a:cs typeface="Arial" panose="020B0604020202020204" pitchFamily="34" charset="0"/>
              </a:rPr>
              <a:t>Hélias</a:t>
            </a:r>
            <a:endParaRPr lang="fr-FR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300" dirty="0">
                <a:latin typeface="Arial" panose="020B0604020202020204" pitchFamily="34" charset="0"/>
                <a:cs typeface="Arial" panose="020B0604020202020204" pitchFamily="34" charset="0"/>
              </a:rPr>
              <a:t>BU de l’IUT</a:t>
            </a:r>
          </a:p>
        </p:txBody>
      </p:sp>
    </p:spTree>
    <p:extLst>
      <p:ext uri="{BB962C8B-B14F-4D97-AF65-F5344CB8AC3E}">
        <p14:creationId xmlns:p14="http://schemas.microsoft.com/office/powerpoint/2010/main" val="38871557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2542"/>
          </a:xfrm>
        </p:spPr>
        <p:txBody>
          <a:bodyPr>
            <a:normAutofit/>
          </a:bodyPr>
          <a:lstStyle/>
          <a:p>
            <a:r>
              <a:rPr lang="fr-FR" sz="4000" b="1" dirty="0"/>
              <a:t>Le contexte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237827"/>
            <a:ext cx="10515600" cy="4939136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dirty="0"/>
              <a:t>Trouver une solution pour faciliter les demandes de documents entre établissements et entre villes différentes du réseau UBO – ENIB – ENSTA pour :</a:t>
            </a:r>
          </a:p>
          <a:p>
            <a:pPr marL="914400" lvl="1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dirty="0"/>
              <a:t>Éviter à l’usager de saisir les informations sur le document demandé (alors qu’il est dans notre catalogue).</a:t>
            </a:r>
          </a:p>
          <a:p>
            <a:pPr marL="914400" lvl="1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dirty="0"/>
              <a:t>Éviter à l’usager de saisir ses informations personnelles (que les BU possèdent déjà).</a:t>
            </a:r>
          </a:p>
          <a:p>
            <a:pPr marL="914400" lvl="1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dirty="0"/>
              <a:t>Trouver un moyen de faire la demande dans Koha.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15/06/2026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Alissa de Saint Laurent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32F07-F208-6F4C-BAC4-839E8F3E1105}" type="slidenum">
              <a:rPr lang="fr-FR" smtClean="0"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33783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2542"/>
          </a:xfrm>
        </p:spPr>
        <p:txBody>
          <a:bodyPr>
            <a:normAutofit/>
          </a:bodyPr>
          <a:lstStyle/>
          <a:p>
            <a:r>
              <a:rPr lang="fr-FR" sz="4000" b="1" dirty="0"/>
              <a:t>Solutions envisagées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237827"/>
            <a:ext cx="10515600" cy="4939136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/>
              <a:t>Utiliser aussi le module PEB pour le service navette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/>
              <a:t>Détourner la fonction de demande d’article tout en gardant la même configuration pour la mise à disposition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dirty="0"/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dirty="0"/>
              <a:t>Utiliser la demande d’article pour le service navette et trouver une nouvelle configuration pour la mise à disposition de l’ENSTA 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15/06/2026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Alissa de Saint Laurent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32F07-F208-6F4C-BAC4-839E8F3E1105}" type="slidenum">
              <a:rPr lang="fr-FR" smtClean="0"/>
              <a:t>21</a:t>
            </a:fld>
            <a:endParaRPr lang="fr-FR"/>
          </a:p>
        </p:txBody>
      </p:sp>
      <p:sp>
        <p:nvSpPr>
          <p:cNvPr id="7" name="Signe de multiplication 6">
            <a:extLst>
              <a:ext uri="{FF2B5EF4-FFF2-40B4-BE49-F238E27FC236}">
                <a16:creationId xmlns:a16="http://schemas.microsoft.com/office/drawing/2014/main" id="{55F3DC49-EDCA-4ADC-801E-196DEE2C76A8}"/>
              </a:ext>
            </a:extLst>
          </p:cNvPr>
          <p:cNvSpPr/>
          <p:nvPr/>
        </p:nvSpPr>
        <p:spPr>
          <a:xfrm>
            <a:off x="9733084" y="1477107"/>
            <a:ext cx="430823" cy="365125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Signe de multiplication 7">
            <a:extLst>
              <a:ext uri="{FF2B5EF4-FFF2-40B4-BE49-F238E27FC236}">
                <a16:creationId xmlns:a16="http://schemas.microsoft.com/office/drawing/2014/main" id="{0D644337-5B16-4EE7-B406-D660B5A96F88}"/>
              </a:ext>
            </a:extLst>
          </p:cNvPr>
          <p:cNvSpPr/>
          <p:nvPr/>
        </p:nvSpPr>
        <p:spPr>
          <a:xfrm>
            <a:off x="8698523" y="2904392"/>
            <a:ext cx="430823" cy="365125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090E8540-BDAE-4758-8C4F-3E2E98CA25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6628" y="5476214"/>
            <a:ext cx="671248" cy="671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0424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2542"/>
          </a:xfrm>
        </p:spPr>
        <p:txBody>
          <a:bodyPr>
            <a:normAutofit/>
          </a:bodyPr>
          <a:lstStyle/>
          <a:p>
            <a:r>
              <a:rPr lang="fr-FR" sz="4000" b="1" dirty="0"/>
              <a:t>Personnalisation de l’OPAC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237827"/>
            <a:ext cx="10515600" cy="493913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dirty="0"/>
              <a:t>Utilisation du javascript pour :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/>
              <a:t>Renommer ‘Demande d’article’ &gt; ‘Service navette’.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/>
              <a:t>Avoir le bouton ‘Service Navette’ même si l’usager n’est pas connecté.</a:t>
            </a:r>
          </a:p>
          <a:p>
            <a:pPr marL="914400" lvl="1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dirty="0"/>
              <a:t>Si l’usager n’est pas connecté, il est renvoyé vers la page de connexion. Une fois connecté, il revient automatiquement sur le formulaire de demande de navette.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15/06/2026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Alissa de Saint Laurent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32F07-F208-6F4C-BAC4-839E8F3E1105}" type="slidenum">
              <a:rPr lang="fr-FR" smtClean="0"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93115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2542"/>
          </a:xfrm>
        </p:spPr>
        <p:txBody>
          <a:bodyPr>
            <a:normAutofit/>
          </a:bodyPr>
          <a:lstStyle/>
          <a:p>
            <a:r>
              <a:rPr lang="fr-FR" sz="4000" b="1" dirty="0"/>
              <a:t>Personnalisation de l’OPAC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53992" y="1237827"/>
            <a:ext cx="11493844" cy="493913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dirty="0"/>
              <a:t>Utilisation du javascript pour :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/>
              <a:t>Dans le formulaire : 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/>
              <a:t>Garder 2 champs pour permettre à l’usager d’avoir :</a:t>
            </a:r>
          </a:p>
          <a:p>
            <a:pPr marL="1371600" lvl="2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/>
              <a:t>une zone de commentaire</a:t>
            </a:r>
          </a:p>
          <a:p>
            <a:pPr marL="1371600" lvl="2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/>
              <a:t>une zone pour renseigner les informations de volumes et numéros pour les périodiques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/>
              <a:t>Créer une case à cocher pour indiquer si l’usager est en situation de handicap. </a:t>
            </a:r>
          </a:p>
          <a:p>
            <a:pPr marL="1371600" lvl="2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dirty="0"/>
              <a:t>Dans ce cas, il peut faire venir des documents venant d’une BU de la même ville.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15/06/2026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Alissa de Saint Laurent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32F07-F208-6F4C-BAC4-839E8F3E1105}" type="slidenum">
              <a:rPr lang="fr-FR" smtClean="0"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03855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15/06/2026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Alissa de Saint Laurent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32F07-F208-6F4C-BAC4-839E8F3E1105}" type="slidenum">
              <a:rPr lang="fr-FR" smtClean="0"/>
              <a:t>24</a:t>
            </a:fld>
            <a:endParaRPr lang="fr-FR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60F33D91-FF17-4753-989A-BA58E655FD1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801"/>
          <a:stretch/>
        </p:blipFill>
        <p:spPr>
          <a:xfrm>
            <a:off x="231261" y="312739"/>
            <a:ext cx="4924085" cy="28400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4E9F5514-4A40-4C84-A815-451930EE37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93304" y="3560520"/>
            <a:ext cx="8887357" cy="31328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160065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2542"/>
          </a:xfrm>
        </p:spPr>
        <p:txBody>
          <a:bodyPr>
            <a:normAutofit/>
          </a:bodyPr>
          <a:lstStyle/>
          <a:p>
            <a:r>
              <a:rPr lang="fr-FR" sz="4000" b="1" dirty="0"/>
              <a:t>Personnalisation de l’intranet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237827"/>
            <a:ext cx="10515600" cy="493913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dirty="0"/>
              <a:t>Utilisation du javascript pour :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/>
              <a:t>Renommer ‘Demande d’article’ &gt; ‘Service navette’.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/>
              <a:t>Personnaliser le tableau des demandes.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/>
              <a:t>Personnaliser les actions :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/>
              <a:t>Masquer l’onglet du tableau ‘En traitement’ et l’action ‘Demande en cours’.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dirty="0"/>
          </a:p>
          <a:p>
            <a:pPr>
              <a:lnSpc>
                <a:spcPct val="150000"/>
              </a:lnSpc>
            </a:pP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15/06/2026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Alissa de Saint Laurent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32F07-F208-6F4C-BAC4-839E8F3E1105}" type="slidenum">
              <a:rPr lang="fr-FR" smtClean="0"/>
              <a:t>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34273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5AC9DEE-2915-43FC-B29C-2B8842AB2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15/06/2026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D39D3E0-1E47-43E2-ADFC-0DE2B1CA0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Alissa de Saint Laurent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5121E9D-DDE8-4B62-984B-2349EFB85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32F07-F208-6F4C-BAC4-839E8F3E1105}" type="slidenum">
              <a:rPr lang="fr-FR" smtClean="0"/>
              <a:t>26</a:t>
            </a:fld>
            <a:endParaRPr lang="fr-FR"/>
          </a:p>
        </p:txBody>
      </p:sp>
      <p:grpSp>
        <p:nvGrpSpPr>
          <p:cNvPr id="10" name="Groupe 9">
            <a:extLst>
              <a:ext uri="{FF2B5EF4-FFF2-40B4-BE49-F238E27FC236}">
                <a16:creationId xmlns:a16="http://schemas.microsoft.com/office/drawing/2014/main" id="{6E502D09-01C1-40DE-A0EA-F1491A7546D9}"/>
              </a:ext>
            </a:extLst>
          </p:cNvPr>
          <p:cNvGrpSpPr/>
          <p:nvPr/>
        </p:nvGrpSpPr>
        <p:grpSpPr>
          <a:xfrm>
            <a:off x="387194" y="312739"/>
            <a:ext cx="8568904" cy="3147084"/>
            <a:chOff x="1811548" y="1855458"/>
            <a:chExt cx="8568904" cy="3147084"/>
          </a:xfrm>
        </p:grpSpPr>
        <p:pic>
          <p:nvPicPr>
            <p:cNvPr id="6" name="Image 5">
              <a:extLst>
                <a:ext uri="{FF2B5EF4-FFF2-40B4-BE49-F238E27FC236}">
                  <a16:creationId xmlns:a16="http://schemas.microsoft.com/office/drawing/2014/main" id="{07B50515-6E91-48CA-B586-BD2E61CF31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11548" y="1855458"/>
              <a:ext cx="8568904" cy="3147084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C9628D87-51D9-4B0D-A590-062A2F2630A9}"/>
                </a:ext>
              </a:extLst>
            </p:cNvPr>
            <p:cNvSpPr/>
            <p:nvPr/>
          </p:nvSpPr>
          <p:spPr>
            <a:xfrm>
              <a:off x="6515100" y="3604847"/>
              <a:ext cx="1143000" cy="79131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DB78D18-E75C-4E91-97F4-9B8DE026E388}"/>
                </a:ext>
              </a:extLst>
            </p:cNvPr>
            <p:cNvSpPr/>
            <p:nvPr/>
          </p:nvSpPr>
          <p:spPr>
            <a:xfrm>
              <a:off x="6515100" y="3741910"/>
              <a:ext cx="1143000" cy="79131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EF54BCE-4039-4944-A0EA-6812FEEABAB5}"/>
                </a:ext>
              </a:extLst>
            </p:cNvPr>
            <p:cNvSpPr/>
            <p:nvPr/>
          </p:nvSpPr>
          <p:spPr>
            <a:xfrm>
              <a:off x="6515100" y="3989901"/>
              <a:ext cx="1143000" cy="79131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06028F96-C115-4665-AD17-C68F7CDE5258}"/>
              </a:ext>
            </a:extLst>
          </p:cNvPr>
          <p:cNvGrpSpPr/>
          <p:nvPr/>
        </p:nvGrpSpPr>
        <p:grpSpPr>
          <a:xfrm>
            <a:off x="6233746" y="3822979"/>
            <a:ext cx="4134062" cy="1987652"/>
            <a:chOff x="6233746" y="3822979"/>
            <a:chExt cx="4134062" cy="1987652"/>
          </a:xfrm>
        </p:grpSpPr>
        <p:pic>
          <p:nvPicPr>
            <p:cNvPr id="12" name="Image 11">
              <a:extLst>
                <a:ext uri="{FF2B5EF4-FFF2-40B4-BE49-F238E27FC236}">
                  <a16:creationId xmlns:a16="http://schemas.microsoft.com/office/drawing/2014/main" id="{FB674D05-B522-4C65-A03D-9DF3DF10DDC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233746" y="3822979"/>
              <a:ext cx="4134062" cy="198765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7FD0FC5-7EAE-4830-9FEB-BAE53803636F}"/>
                </a:ext>
              </a:extLst>
            </p:cNvPr>
            <p:cNvSpPr/>
            <p:nvPr/>
          </p:nvSpPr>
          <p:spPr>
            <a:xfrm>
              <a:off x="6233746" y="4255477"/>
              <a:ext cx="1257300" cy="131885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8165AFD-7727-4283-9796-7EC4A1D3E55A}"/>
                </a:ext>
              </a:extLst>
            </p:cNvPr>
            <p:cNvSpPr/>
            <p:nvPr/>
          </p:nvSpPr>
          <p:spPr>
            <a:xfrm>
              <a:off x="6233746" y="4418036"/>
              <a:ext cx="580292" cy="131885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7CBAED4-76D8-4499-B925-3168CD32BA18}"/>
                </a:ext>
              </a:extLst>
            </p:cNvPr>
            <p:cNvSpPr/>
            <p:nvPr/>
          </p:nvSpPr>
          <p:spPr>
            <a:xfrm>
              <a:off x="6233746" y="4676736"/>
              <a:ext cx="580292" cy="131885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9524172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2542"/>
          </a:xfrm>
        </p:spPr>
        <p:txBody>
          <a:bodyPr>
            <a:normAutofit/>
          </a:bodyPr>
          <a:lstStyle/>
          <a:p>
            <a:r>
              <a:rPr lang="fr-FR" sz="4000" b="1" dirty="0"/>
              <a:t>Fonctionnement du service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237826"/>
            <a:ext cx="10515600" cy="4921992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fr-FR" dirty="0"/>
              <a:t>L’usager fait sa recherche dans le catalogue et clique sur ‘Service Navette’.</a:t>
            </a:r>
          </a:p>
          <a:p>
            <a:pPr marL="971550" lvl="1" indent="-5143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dirty="0"/>
              <a:t>Il n’a plus besoin de saisir les informations sur le document voulu.</a:t>
            </a:r>
          </a:p>
          <a:p>
            <a:pPr marL="971550" lvl="1" indent="-5143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dirty="0"/>
              <a:t>Il n’a plus besoin de saisir ses informations personnelles.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fr-FR" dirty="0"/>
              <a:t>Le bibliothécaire du site de retrait valide ou annule sa demande.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fr-FR" dirty="0"/>
              <a:t>Le bibliothécaire transmet la demande à la bibliothèque de l’exemplaire.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fr-FR" dirty="0"/>
              <a:t>Le document est mis en réservation sur le compte de l’usager et transféré vers le site de retrait.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fr-FR" dirty="0"/>
              <a:t>Quand le document est arrivé, l’usager reçoit un mail automatique de Koha.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15/06/2026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Alissa de Saint Laurent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32F07-F208-6F4C-BAC4-839E8F3E1105}" type="slidenum">
              <a:rPr lang="fr-FR" smtClean="0"/>
              <a:t>27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216645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2542"/>
          </a:xfrm>
        </p:spPr>
        <p:txBody>
          <a:bodyPr>
            <a:normAutofit/>
          </a:bodyPr>
          <a:lstStyle/>
          <a:p>
            <a:r>
              <a:rPr lang="fr-FR" sz="4000" b="1" dirty="0"/>
              <a:t>Ajustement du service post déploiement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237827"/>
            <a:ext cx="10515600" cy="493913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dirty="0"/>
              <a:t>À l’OPAC : Masquer les demandes en attente de validation.</a:t>
            </a:r>
          </a:p>
          <a:p>
            <a:pPr>
              <a:lnSpc>
                <a:spcPct val="150000"/>
              </a:lnSpc>
            </a:pPr>
            <a:r>
              <a:rPr lang="fr-FR" dirty="0"/>
              <a:t>À la place : Configuration de la notification ‘AR_REQUESTED’ pour que l’usager reçoive un mail confirmant sa demande.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15/06/2026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Alissa de Saint Laurent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32F07-F208-6F4C-BAC4-839E8F3E1105}" type="slidenum">
              <a:rPr lang="fr-FR" smtClean="0"/>
              <a:t>28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15098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2542"/>
          </a:xfrm>
        </p:spPr>
        <p:txBody>
          <a:bodyPr>
            <a:normAutofit/>
          </a:bodyPr>
          <a:lstStyle/>
          <a:p>
            <a:r>
              <a:rPr lang="fr-FR" sz="4000" b="1" dirty="0"/>
              <a:t>Et la mise à disposition de l’ENSTA 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237827"/>
            <a:ext cx="10515600" cy="4939136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dirty="0"/>
              <a:t>Détournement de la fonctionnalité ‘Commentaire’ !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15/06/2026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Alissa de Saint Laurent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32F07-F208-6F4C-BAC4-839E8F3E1105}" type="slidenum">
              <a:rPr lang="fr-FR" smtClean="0"/>
              <a:t>29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7871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D32F70-6536-4C7F-A7C9-AE24CCC38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/>
              <a:t>Mise à disposition ENSTA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C60231A-ACD3-44DC-8B50-793DDBDE579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r-FR" dirty="0"/>
              <a:t>Période 2020-2025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5ADB0E7-F236-4F6F-A5C5-E29BFDE3D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5448-95F5-5D48-BC6E-D8B2EECF432F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9413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2542"/>
          </a:xfrm>
        </p:spPr>
        <p:txBody>
          <a:bodyPr>
            <a:normAutofit/>
          </a:bodyPr>
          <a:lstStyle/>
          <a:p>
            <a:r>
              <a:rPr lang="fr-FR" sz="4000" b="1" dirty="0"/>
              <a:t>Le contexte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237827"/>
            <a:ext cx="10515600" cy="4939136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dirty="0" err="1"/>
              <a:t>Réinformatisation</a:t>
            </a:r>
            <a:r>
              <a:rPr lang="fr-FR" dirty="0"/>
              <a:t> : Aleph &gt; Koha</a:t>
            </a:r>
          </a:p>
          <a:p>
            <a:pPr marL="457200" indent="-4572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fr-FR" dirty="0"/>
              <a:t>Refonte et harmonisation des règles d’inscription et de prêt entre les différents établissements et les différentes BU :</a:t>
            </a:r>
          </a:p>
          <a:p>
            <a:pPr marL="914400" lvl="1" indent="-457200"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fr-FR" dirty="0"/>
              <a:t>1 seule inscription pour tous les établissements,</a:t>
            </a:r>
          </a:p>
          <a:p>
            <a:pPr marL="914400" lvl="1" indent="-457200"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fr-FR" dirty="0"/>
              <a:t>tous les adhérents –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É</a:t>
            </a:r>
            <a:r>
              <a:rPr lang="fr-FR" dirty="0"/>
              <a:t>tudiants / Personnels / Extérieurs – ont les mêmes droits.</a:t>
            </a:r>
          </a:p>
          <a:p>
            <a:pPr lvl="1"/>
            <a:endParaRPr lang="fr-FR" b="1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15/06/2026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Alissa de Saint Laurent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32F07-F208-6F4C-BAC4-839E8F3E1105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2220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2542"/>
          </a:xfrm>
        </p:spPr>
        <p:txBody>
          <a:bodyPr>
            <a:normAutofit/>
          </a:bodyPr>
          <a:lstStyle/>
          <a:p>
            <a:r>
              <a:rPr lang="fr-FR" sz="4000" b="1" dirty="0"/>
              <a:t>Le contexte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237827"/>
            <a:ext cx="10515600" cy="4939136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/>
              <a:t>Pour les prêts </a:t>
            </a:r>
          </a:p>
          <a:p>
            <a:pPr marL="914400" lvl="1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dirty="0"/>
              <a:t>Tous les adhérents peuvent emprunter des documents dans tous les établissements du réseau.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/>
              <a:t>Pour les réservations</a:t>
            </a:r>
          </a:p>
          <a:p>
            <a:pPr marL="914400" lvl="1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dirty="0"/>
              <a:t>Tous les adhérents peuvent réserver des documents déjà en prêt dans tous les établissements du réseau et choisir n’importe quel site de retrait.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15/06/2026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Alissa de Saint Laurent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32F07-F208-6F4C-BAC4-839E8F3E1105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6440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2542"/>
          </a:xfrm>
        </p:spPr>
        <p:txBody>
          <a:bodyPr>
            <a:normAutofit/>
          </a:bodyPr>
          <a:lstStyle/>
          <a:p>
            <a:r>
              <a:rPr lang="fr-FR" sz="4000" b="1" dirty="0"/>
              <a:t>Le contexte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237827"/>
            <a:ext cx="10515600" cy="493913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dirty="0"/>
              <a:t>En plus : </a:t>
            </a:r>
          </a:p>
          <a:p>
            <a:pPr>
              <a:lnSpc>
                <a:spcPct val="150000"/>
              </a:lnSpc>
            </a:pPr>
            <a:r>
              <a:rPr lang="fr-FR" dirty="0"/>
              <a:t>Un service de prêt distant pour faire venir des documents du réseau venant d’un autre établissement ou d’une autre ville.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dirty="0"/>
              <a:t>La demande se fait par un formulaire disponible depuis le site web des BU.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15/06/2026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Alissa de Saint Laurent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32F07-F208-6F4C-BAC4-839E8F3E1105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8486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2542"/>
          </a:xfrm>
        </p:spPr>
        <p:txBody>
          <a:bodyPr>
            <a:normAutofit/>
          </a:bodyPr>
          <a:lstStyle/>
          <a:p>
            <a:r>
              <a:rPr lang="fr-FR" sz="4000" b="1" dirty="0"/>
              <a:t>Le besoin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237827"/>
            <a:ext cx="10515600" cy="493913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dirty="0"/>
              <a:t>L’ENSTA propose un service de Mise à disposition :</a:t>
            </a:r>
          </a:p>
          <a:p>
            <a:pPr marL="914400" lvl="1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dirty="0"/>
              <a:t>Mettre de côté des documents :</a:t>
            </a:r>
          </a:p>
          <a:p>
            <a:pPr marL="1371600" lvl="2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/>
              <a:t>Disponibles en rayon</a:t>
            </a:r>
          </a:p>
          <a:p>
            <a:pPr marL="1371600" lvl="2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/>
              <a:t>Localisés dans les bureaux des enseignants-chercheurs</a:t>
            </a:r>
          </a:p>
          <a:p>
            <a:pPr>
              <a:lnSpc>
                <a:spcPct val="150000"/>
              </a:lnSpc>
            </a:pPr>
            <a:r>
              <a:rPr lang="fr-FR" dirty="0"/>
              <a:t>Les documents sont à récupérer à la médiathèque de l’ENSTA.</a:t>
            </a:r>
          </a:p>
          <a:p>
            <a:pPr>
              <a:lnSpc>
                <a:spcPct val="150000"/>
              </a:lnSpc>
            </a:pPr>
            <a:r>
              <a:rPr lang="fr-FR" dirty="0"/>
              <a:t>Avec Aleph, le service fonctionnait via la fonctionnalité de réservation.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15/06/2026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Alissa de Saint Laurent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32F07-F208-6F4C-BAC4-839E8F3E1105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3154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2542"/>
          </a:xfrm>
        </p:spPr>
        <p:txBody>
          <a:bodyPr>
            <a:normAutofit/>
          </a:bodyPr>
          <a:lstStyle/>
          <a:p>
            <a:r>
              <a:rPr lang="fr-FR" sz="4000" b="1" dirty="0"/>
              <a:t>1</a:t>
            </a:r>
            <a:r>
              <a:rPr lang="fr-FR" sz="4000" b="1" baseline="30000" dirty="0"/>
              <a:t>ère</a:t>
            </a:r>
            <a:r>
              <a:rPr lang="fr-FR" sz="4000" b="1" dirty="0"/>
              <a:t> solution envisagée : les réservations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199" y="1237827"/>
            <a:ext cx="10962503" cy="4939136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dirty="0"/>
              <a:t>Uniquement pour le site de l’ENSTA, permettre la réservation sur les documents en rayon.</a:t>
            </a:r>
          </a:p>
          <a:p>
            <a:pPr>
              <a:lnSpc>
                <a:spcPct val="150000"/>
              </a:lnSpc>
            </a:pPr>
            <a:r>
              <a:rPr lang="fr-FR" dirty="0"/>
              <a:t>Problèmes :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/>
              <a:t>Risque de confusion pour les usagers entre la mise à disposition et les réservations.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/>
              <a:t>Risque de déplacements inutiles de documents, et donc d’augmentation du volume des navettes (si l’usager réserve un document disponible à l'ENSTA alors qu'un exemplaire est disponible dans une autre bibliothèque de l’UBO).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2800" dirty="0"/>
              <a:t>Solution abandonnée.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15/06/2026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Alissa de Saint Laurent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32F07-F208-6F4C-BAC4-839E8F3E1105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20039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1090564" cy="862542"/>
          </a:xfrm>
        </p:spPr>
        <p:txBody>
          <a:bodyPr>
            <a:normAutofit/>
          </a:bodyPr>
          <a:lstStyle/>
          <a:p>
            <a:r>
              <a:rPr lang="fr-FR" sz="4000" b="1" dirty="0"/>
              <a:t>La solution : détourner la demande d’article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237827"/>
            <a:ext cx="10515600" cy="4939136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dirty="0"/>
              <a:t>Notre inspiration : le détournement par Lyon 3 de la fonctionnalité de demande d’article pour les demandes de périodiques en magasin.</a:t>
            </a:r>
          </a:p>
          <a:p>
            <a:pPr>
              <a:lnSpc>
                <a:spcPct val="150000"/>
              </a:lnSpc>
            </a:pPr>
            <a:endParaRPr lang="fr-FR" dirty="0"/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dirty="0"/>
              <a:t>Utiliser la demande d’article pour la ‘Mise à disposition ENSTA’.</a:t>
            </a:r>
          </a:p>
          <a:p>
            <a:pPr>
              <a:lnSpc>
                <a:spcPct val="150000"/>
              </a:lnSpc>
            </a:pP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15/06/2026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Alissa de Saint Laurent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32F07-F208-6F4C-BAC4-839E8F3E1105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236804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-BU.pptx" id="{7B84EB15-CB09-44C6-9F44-098032C901E8}" vid="{D3AC0506-11C3-4AB3-8C2C-FA23721066FF}"/>
    </a:ext>
  </a:extLst>
</a:theme>
</file>

<file path=ppt/theme/theme2.xml><?xml version="1.0" encoding="utf-8"?>
<a:theme xmlns:a="http://schemas.openxmlformats.org/drawingml/2006/main" name="Conception personnalisé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-BU.pptx" id="{7B84EB15-CB09-44C6-9F44-098032C901E8}" vid="{A22A59BD-161A-4D4E-8337-8F0464A817C0}"/>
    </a:ext>
  </a:extLst>
</a:theme>
</file>

<file path=ppt/theme/theme3.xml><?xml version="1.0" encoding="utf-8"?>
<a:theme xmlns:a="http://schemas.openxmlformats.org/drawingml/2006/main" name="1_Conception personnalisé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-BU.pptx" id="{7B84EB15-CB09-44C6-9F44-098032C901E8}" vid="{0FC5271F-3AD3-40A7-A913-BA21418E63B1}"/>
    </a:ext>
  </a:extLst>
</a:theme>
</file>

<file path=ppt/theme/theme4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presentation-BU</Template>
  <TotalTime>4544</TotalTime>
  <Words>1492</Words>
  <Application>Microsoft Office PowerPoint</Application>
  <PresentationFormat>Grand écran</PresentationFormat>
  <Paragraphs>233</Paragraphs>
  <Slides>29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29</vt:i4>
      </vt:variant>
    </vt:vector>
  </HeadingPairs>
  <TitlesOfParts>
    <vt:vector size="36" baseType="lpstr">
      <vt:lpstr>Arial</vt:lpstr>
      <vt:lpstr>Calibri</vt:lpstr>
      <vt:lpstr>Calibri Light</vt:lpstr>
      <vt:lpstr>Wingdings</vt:lpstr>
      <vt:lpstr>Thème Office</vt:lpstr>
      <vt:lpstr>Conception personnalisée</vt:lpstr>
      <vt:lpstr>1_Conception personnalisée</vt:lpstr>
      <vt:lpstr>Détournements des ‘Demandes d’articles’</vt:lpstr>
      <vt:lpstr>Un SGB commun UBO – ENIB – ENSTA</vt:lpstr>
      <vt:lpstr>Mise à disposition ENSTA</vt:lpstr>
      <vt:lpstr>Le contexte</vt:lpstr>
      <vt:lpstr>Le contexte</vt:lpstr>
      <vt:lpstr>Le contexte</vt:lpstr>
      <vt:lpstr>Le besoin</vt:lpstr>
      <vt:lpstr>1ère solution envisagée : les réservations</vt:lpstr>
      <vt:lpstr>La solution : détourner la demande d’article</vt:lpstr>
      <vt:lpstr>Personnalisation de l’OPAC</vt:lpstr>
      <vt:lpstr>Présentation PowerPoint</vt:lpstr>
      <vt:lpstr>Personnalisation de l’intranet</vt:lpstr>
      <vt:lpstr>Présentation PowerPoint</vt:lpstr>
      <vt:lpstr>Présentation PowerPoint</vt:lpstr>
      <vt:lpstr>Fonctionnement du service</vt:lpstr>
      <vt:lpstr>Fonctionnement du service</vt:lpstr>
      <vt:lpstr>Fonctionnement du service</vt:lpstr>
      <vt:lpstr>Service Navette</vt:lpstr>
      <vt:lpstr>Le contexte</vt:lpstr>
      <vt:lpstr>Le contexte</vt:lpstr>
      <vt:lpstr>Solutions envisagées</vt:lpstr>
      <vt:lpstr>Personnalisation de l’OPAC</vt:lpstr>
      <vt:lpstr>Personnalisation de l’OPAC</vt:lpstr>
      <vt:lpstr>Présentation PowerPoint</vt:lpstr>
      <vt:lpstr>Personnalisation de l’intranet</vt:lpstr>
      <vt:lpstr>Présentation PowerPoint</vt:lpstr>
      <vt:lpstr>Fonctionnement du service</vt:lpstr>
      <vt:lpstr>Ajustement du service post déploiement</vt:lpstr>
      <vt:lpstr>Et la mise à disposition de l’ENSTA 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 de St Laurent</dc:creator>
  <cp:lastModifiedBy>Alissa De Saint Laurent</cp:lastModifiedBy>
  <cp:revision>56</cp:revision>
  <dcterms:created xsi:type="dcterms:W3CDTF">2024-12-12T14:46:58Z</dcterms:created>
  <dcterms:modified xsi:type="dcterms:W3CDTF">2026-06-23T09:19:28Z</dcterms:modified>
</cp:coreProperties>
</file>