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1.png" ContentType="image/png"/>
  <Override PartName="/ppt/media/image2.png" ContentType="image/png"/>
  <Override PartName="/ppt/media/image17.jpeg" ContentType="image/jpe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8.jpeg" ContentType="image/jpeg"/>
  <Override PartName="/ppt/media/image7.png" ContentType="image/pn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media/image16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comments/comment6.xml" ContentType="application/vnd.openxmlformats-officedocument.presentationml.comments+xml"/>
  <Override PartName="/ppt/comments/comment16.xml" ContentType="application/vnd.openxmlformats-officedocument.presentationml.comment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6.xml.rels" ContentType="application/vnd.openxmlformats-package.relationships+xml"/>
  <Override PartName="/ppt/presProps.xml" ContentType="application/vnd.openxmlformats-officedocument.presentationml.presProps+xml"/>
  <Override PartName="/ppt/commentAuthors.xml" ContentType="application/vnd.openxmlformats-officedocument.presentationml.commentAuthor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6858000" cy="9144000"/>
</p:presentation>
</file>

<file path=ppt/commentAuthors.xml><?xml version="1.0" encoding="utf-8"?>
<p:cmAuthorLst xmlns:p="http://schemas.openxmlformats.org/presentationml/2006/main">
  <p:cmAuthor id="0" name="Stéphanie Etallaz" initials="S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presProps" Target="presProps.xml"/><Relationship Id="rId23" Type="http://schemas.openxmlformats.org/officeDocument/2006/relationships/commentAuthors" Target="commentAuthors.xml"/>
</Relationships>
</file>

<file path=ppt/comments/comment16.xml><?xml version="1.0" encoding="utf-8"?>
<p:cmLst xmlns:p="http://schemas.openxmlformats.org/presentationml/2006/main">
  <p:cm authorId="0" dt="2026-06-11T11:49:04.680000000" idx="2">
    <p:pos x="0" y="0"/>
    <p:text/>
  </p:cm>
</p:cmLst>
</file>

<file path=ppt/comments/comment6.xml><?xml version="1.0" encoding="utf-8"?>
<p:cmLst xmlns:p="http://schemas.openxmlformats.org/presentationml/2006/main">
  <p:cm authorId="0" dt="2026-06-11T11:49:47.613000000" idx="1">
    <p:pos x="0" y="0"/>
    <p:text/>
  </p:cm>
</p:cmLst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Cliquez pour déplacer la diapo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2000" spc="-1" strike="noStrike">
                <a:latin typeface="Arial"/>
              </a:rPr>
              <a:t>Cliquez pour modifier le format des notes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1400" spc="-1" strike="noStrike">
                <a:latin typeface="Times New Roman"/>
              </a:rPr>
              <a:t>&lt;en-tête&gt;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CB3E6CA7-460C-4BD0-BD7F-DEF2FABA82D8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7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A6180DD-6526-4386-BFCB-224384AB9AEA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sldNum" idx="36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41A99C2-989E-4A0E-8EA9-18CB9FFD4603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6231502-244B-416B-842B-6A2A77321274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sldNum" idx="3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03F7B3F-8088-411D-8836-7BC6B07DD4C9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sldNum" idx="39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70C41DE-62F8-43C9-8B08-631E31274C79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000" spc="-1" strike="noStrike">
                <a:latin typeface="Arial"/>
              </a:rPr>
              <a:t>https://www.youtube.com/watch?v=U7aqTv4MVUE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sldNum" idx="40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7D77926-D381-48F1-943B-9AA7CB46EE05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sldNum" idx="41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F4FEF4E-487D-43E1-8F13-A06495DBE439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sldNum" idx="2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6DBD97E-FDE4-4EE0-B67F-254CBD613A02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sldNum" idx="29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078BE3C-5765-41BC-93D2-4F553F62D451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sldNum" idx="30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E9F337D-C37D-4FF9-8180-2A647214E846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sldNum" idx="31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ED78CF1-58F5-43CC-95D5-AE9F6146153E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sldNum" idx="32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C427976-DFB9-49A2-8C32-40788100B3FD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000" spc="-1" strike="noStrike">
                <a:latin typeface="Arial"/>
              </a:rPr>
              <a:t>https://staff-acqref.sandboxes.ptfs-europe.co.uk/cgi-bin/koha/acquisitions/order_management/orderlines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sldNum" idx="33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FEA8041-7E39-4CB8-B4E4-8347F69E6595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28C380A-88C2-4174-BBB2-85E9F5946874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sldNum" idx="35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94A1C20-E58B-40A7-A33D-C29F7B56C394}" type="slidenum">
              <a:rPr b="0" lang="fr-FR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E08D89-56AE-47EB-BC19-D6A3577705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9F1B6F-91E6-4A2A-B2C3-CB7778356E5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BAF1B3-3255-40D3-8DC2-E0E4CD3A6F9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E22993-00B5-48CC-9A7F-0EAC13C5323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C24E072-22DC-4D86-AFD5-52C3F3008B1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C03A131-05B3-43D8-8FB4-49C22CB4BD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36E9524-5DAA-4EBF-ADB5-BF4C8406E1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FA342D1-D11F-4E82-89D0-A2C96BBCBB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B37A6E5-D138-4F30-9E65-2A3C75494A2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DA0D65D-F496-42C8-AC25-E490BA9279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117FD7F-C7FC-4092-B31C-4509D2218FB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6C3304-61B8-47D6-82A3-1994D91295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93712B1-0B8A-4B80-B9BA-81842B67BBC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9B0E498-45C4-402E-8725-9D34970745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FA14672-DDF5-42A1-B865-739508C3F9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E25FA37-9E53-45F1-B02A-9E55CED76BB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DC27015-D0B9-4E1B-A3BC-0B634161A43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FC783BB-39BD-408F-B161-714F99BE14D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34DDA9C-A001-4380-953D-7894BB2FC80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BD9C534-B136-4D4B-972F-44C20F971D0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7CFF167-10C6-43B4-8392-020BBAD775C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C510042-15F9-44A2-B3B1-11E221C6358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8D9C26-1AE9-463E-BB70-4039B6D3A27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79F45A1-56A4-4DCE-8DEF-93EEB282E7A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0F60EEE-E97F-4017-8518-B83E81105E5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F8EC035-B120-4AC7-8753-B5AD6579508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523B2DA-41A8-44D5-86D9-515697B8353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298F7EB-7643-4C71-9E14-421DAFE1E4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B3F57CE-2C9B-46F8-9133-BDF18986295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EB6F941-310E-4BE0-A6E5-03132E52391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F354EF-3754-4970-84AF-239EA521CF2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F6D3C8-6B19-48AB-B952-06816C834A9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DC4D333-A2B4-4810-B56A-3AF41D16DA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0B599F9-A30B-4DAE-9102-C6B02DE18D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85427F-E36D-41E1-BF78-276DC2232F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971C32-9384-4004-A2D5-3BB48063DA4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7e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 8" descr=""/>
          <p:cNvPicPr/>
          <p:nvPr/>
        </p:nvPicPr>
        <p:blipFill>
          <a:blip r:embed="rId2"/>
          <a:srcRect l="50436" t="17551" r="32412" b="63189"/>
          <a:stretch/>
        </p:blipFill>
        <p:spPr>
          <a:xfrm>
            <a:off x="0" y="0"/>
            <a:ext cx="2635200" cy="2568240"/>
          </a:xfrm>
          <a:prstGeom prst="rect">
            <a:avLst/>
          </a:prstGeom>
          <a:ln w="0">
            <a:noFill/>
          </a:ln>
        </p:spPr>
      </p:pic>
      <p:pic>
        <p:nvPicPr>
          <p:cNvPr id="1" name="Image 9" descr=""/>
          <p:cNvPicPr/>
          <p:nvPr/>
        </p:nvPicPr>
        <p:blipFill>
          <a:blip r:embed="rId3"/>
          <a:stretch/>
        </p:blipFill>
        <p:spPr>
          <a:xfrm>
            <a:off x="555480" y="6250320"/>
            <a:ext cx="2225880" cy="5144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latin typeface="Arial"/>
              </a:rPr>
              <a:t>Cliquez pour éditer le format du texte-titre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952440" y="632556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ffffff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ffffff"/>
                </a:solidFill>
                <a:latin typeface="Apex New Book"/>
              </a:rPr>
              <a:t>&lt;pied de page&gt;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10477440" y="6325560"/>
            <a:ext cx="8755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solidFill>
                  <a:srgbClr val="ffffff"/>
                </a:solidFill>
                <a:latin typeface="Apex New Book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B7A2ABC-299D-4028-AC84-3E8ADB6CFDB0}" type="slidenum">
              <a:rPr b="0" lang="fr-FR" sz="1200" spc="-1" strike="noStrike">
                <a:solidFill>
                  <a:srgbClr val="ffffff"/>
                </a:solidFill>
                <a:latin typeface="Apex New Book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8788320" y="6325920"/>
            <a:ext cx="15739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Image 6" descr=""/>
          <p:cNvPicPr/>
          <p:nvPr/>
        </p:nvPicPr>
        <p:blipFill>
          <a:blip r:embed="rId2"/>
          <a:srcRect l="49714" t="23718" r="27471" b="46033"/>
          <a:stretch/>
        </p:blipFill>
        <p:spPr>
          <a:xfrm>
            <a:off x="0" y="0"/>
            <a:ext cx="2475720" cy="2599560"/>
          </a:xfrm>
          <a:prstGeom prst="rect">
            <a:avLst/>
          </a:prstGeom>
          <a:ln w="0">
            <a:noFill/>
          </a:ln>
        </p:spPr>
      </p:pic>
      <p:pic>
        <p:nvPicPr>
          <p:cNvPr id="44" name="Image 9" descr=""/>
          <p:cNvPicPr/>
          <p:nvPr/>
        </p:nvPicPr>
        <p:blipFill>
          <a:blip r:embed="rId3"/>
          <a:stretch/>
        </p:blipFill>
        <p:spPr>
          <a:xfrm>
            <a:off x="1107360" y="6307560"/>
            <a:ext cx="1999080" cy="461880"/>
          </a:xfrm>
          <a:prstGeom prst="rect">
            <a:avLst/>
          </a:prstGeom>
          <a:ln w="0"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&lt;pied de page&gt;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ldNum" idx="5"/>
          </p:nvPr>
        </p:nvSpPr>
        <p:spPr>
          <a:xfrm>
            <a:off x="10749240" y="6356520"/>
            <a:ext cx="6037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7637DE0-4FBE-4AC1-BECB-F43136D61922}" type="slidenum">
              <a:rPr b="0" lang="fr-FR" sz="1200" spc="-1" strike="noStrike">
                <a:solidFill>
                  <a:srgbClr val="000000"/>
                </a:solidFill>
                <a:latin typeface="Apex New Book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6"/>
          </p:nvPr>
        </p:nvSpPr>
        <p:spPr>
          <a:xfrm>
            <a:off x="8869680" y="6356520"/>
            <a:ext cx="1675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Image 9" descr=""/>
          <p:cNvPicPr/>
          <p:nvPr/>
        </p:nvPicPr>
        <p:blipFill>
          <a:blip r:embed="rId2"/>
          <a:stretch/>
        </p:blipFill>
        <p:spPr>
          <a:xfrm>
            <a:off x="838080" y="6287400"/>
            <a:ext cx="2172240" cy="501840"/>
          </a:xfrm>
          <a:prstGeom prst="rect">
            <a:avLst/>
          </a:prstGeom>
          <a:ln w="0">
            <a:noFill/>
          </a:ln>
        </p:spPr>
      </p:pic>
      <p:pic>
        <p:nvPicPr>
          <p:cNvPr id="87" name="Image 6" descr=""/>
          <p:cNvPicPr/>
          <p:nvPr/>
        </p:nvPicPr>
        <p:blipFill>
          <a:blip r:embed="rId3"/>
          <a:stretch/>
        </p:blipFill>
        <p:spPr>
          <a:xfrm>
            <a:off x="0" y="0"/>
            <a:ext cx="12191400" cy="6880320"/>
          </a:xfrm>
          <a:prstGeom prst="rect">
            <a:avLst/>
          </a:prstGeom>
          <a:ln w="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  <a:ea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  <a:ea typeface="Apex New Book"/>
              </a:rPr>
              <a:t>&lt;pied de page&gt;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ldNum" idx="8"/>
          </p:nvPr>
        </p:nvSpPr>
        <p:spPr>
          <a:xfrm>
            <a:off x="10749240" y="6356520"/>
            <a:ext cx="60372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186E7A5-2D0F-416C-9385-8572CF6CDEEE}" type="slidenum">
              <a:rPr b="0" lang="fr-FR" sz="1200" spc="-1" strike="noStrike">
                <a:solidFill>
                  <a:srgbClr val="000000"/>
                </a:solidFill>
                <a:latin typeface="Calibri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dt" idx="9"/>
          </p:nvPr>
        </p:nvSpPr>
        <p:spPr>
          <a:xfrm>
            <a:off x="8869680" y="6356520"/>
            <a:ext cx="16758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comments" Target="../comments/comment16.xml"/><Relationship Id="rId3" Type="http://schemas.openxmlformats.org/officeDocument/2006/relationships/notesSlide" Target="../notesSlides/notesSlide1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comments" Target="../comments/comment6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924480" y="1137240"/>
            <a:ext cx="10504800" cy="199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fr-FR" sz="5400" spc="-1" strike="noStrike">
                <a:solidFill>
                  <a:srgbClr val="ffffff"/>
                </a:solidFill>
                <a:latin typeface="Apex New Medium"/>
              </a:rPr>
              <a:t>Acq Refresh</a:t>
            </a:r>
            <a:endParaRPr b="0" lang="fr-FR" sz="5400" spc="-1" strike="noStrike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3"/>
          </p:nvPr>
        </p:nvSpPr>
        <p:spPr>
          <a:xfrm>
            <a:off x="3952440" y="632556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ffffff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ffffff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4740A4-958D-4759-AC6F-1AF0D446C44F}" type="slidenum">
              <a:t>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fld id="{555DF47A-7F39-4FC5-BEC6-A03E9BD766E4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3200" spc="-1" strike="noStrike">
                <a:solidFill>
                  <a:srgbClr val="007ea1"/>
                </a:solidFill>
                <a:latin typeface="Apex New Medium"/>
              </a:rPr>
              <a:t>Informations bibliographiques et d’exemplaires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164" name="Espace réservé du contenu 7" descr=""/>
          <p:cNvPicPr/>
          <p:nvPr/>
        </p:nvPicPr>
        <p:blipFill>
          <a:blip r:embed="rId1"/>
          <a:stretch/>
        </p:blipFill>
        <p:spPr>
          <a:xfrm>
            <a:off x="3829680" y="1289880"/>
            <a:ext cx="5657040" cy="3485520"/>
          </a:xfrm>
          <a:prstGeom prst="rect">
            <a:avLst/>
          </a:prstGeom>
          <a:ln w="0">
            <a:noFill/>
          </a:ln>
        </p:spPr>
      </p:pic>
      <p:sp>
        <p:nvSpPr>
          <p:cNvPr id="165" name="PlaceHolder 2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166" name="Image 9" descr=""/>
          <p:cNvPicPr/>
          <p:nvPr/>
        </p:nvPicPr>
        <p:blipFill>
          <a:blip r:embed="rId2"/>
          <a:stretch/>
        </p:blipFill>
        <p:spPr>
          <a:xfrm>
            <a:off x="3829680" y="4776120"/>
            <a:ext cx="6342840" cy="136440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ECB8E9D-63C8-4859-8420-DA7FFD6D04A5}" type="slidenum">
              <a:t>10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DCA9BF3C-D395-42FF-AB1D-9609E2B63247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3200" spc="-1" strike="noStrike">
                <a:solidFill>
                  <a:srgbClr val="007ea1"/>
                </a:solidFill>
                <a:latin typeface="Apex New Medium"/>
              </a:rPr>
              <a:t>Suggestion d’achat et gestion par bibliothèque 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168" name="Espace réservé du contenu 7" descr=""/>
          <p:cNvPicPr/>
          <p:nvPr/>
        </p:nvPicPr>
        <p:blipFill>
          <a:blip r:embed="rId1"/>
          <a:stretch/>
        </p:blipFill>
        <p:spPr>
          <a:xfrm>
            <a:off x="2347560" y="1485360"/>
            <a:ext cx="5428440" cy="1421640"/>
          </a:xfrm>
          <a:prstGeom prst="rect">
            <a:avLst/>
          </a:prstGeom>
          <a:ln w="0">
            <a:noFill/>
          </a:ln>
        </p:spPr>
      </p:pic>
      <p:sp>
        <p:nvSpPr>
          <p:cNvPr id="169" name="PlaceHolder 2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170" name="Image 11" descr=""/>
          <p:cNvPicPr/>
          <p:nvPr/>
        </p:nvPicPr>
        <p:blipFill>
          <a:blip r:embed="rId2"/>
          <a:stretch/>
        </p:blipFill>
        <p:spPr>
          <a:xfrm>
            <a:off x="2347560" y="3102120"/>
            <a:ext cx="5504760" cy="178992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D5E88B4-A7A7-4DA2-BF57-2B9A935A8196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AD9155AA-08CF-48AA-B673-3B8D34D5CF9B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3200" spc="-1" strike="noStrike">
                <a:solidFill>
                  <a:srgbClr val="007ea1"/>
                </a:solidFill>
                <a:latin typeface="Apex New Medium"/>
              </a:rPr>
              <a:t>Sélection du fournisseur et informations financières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172" name="Espace réservé du contenu 7" descr=""/>
          <p:cNvPicPr/>
          <p:nvPr/>
        </p:nvPicPr>
        <p:blipFill>
          <a:blip r:embed="rId1"/>
          <a:stretch/>
        </p:blipFill>
        <p:spPr>
          <a:xfrm>
            <a:off x="2027880" y="1690560"/>
            <a:ext cx="5752440" cy="1326600"/>
          </a:xfrm>
          <a:prstGeom prst="rect">
            <a:avLst/>
          </a:prstGeom>
          <a:ln w="0">
            <a:noFill/>
          </a:ln>
        </p:spPr>
      </p:pic>
      <p:sp>
        <p:nvSpPr>
          <p:cNvPr id="173" name="PlaceHolder 2"/>
          <p:cNvSpPr>
            <a:spLocks noGrp="1"/>
          </p:cNvSpPr>
          <p:nvPr>
            <p:ph type="ftr" idx="2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174" name="Image 9" descr=""/>
          <p:cNvPicPr/>
          <p:nvPr/>
        </p:nvPicPr>
        <p:blipFill>
          <a:blip r:embed="rId2"/>
          <a:srcRect l="0" t="0" r="0" b="38422"/>
          <a:stretch/>
        </p:blipFill>
        <p:spPr>
          <a:xfrm>
            <a:off x="2027880" y="3164040"/>
            <a:ext cx="7098480" cy="212652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9A553D4-1ABE-49BA-81E5-68B2F88AB89D}" type="slidenum">
              <a:t>12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AA84E57C-9AAC-435A-8DFE-17AFF45E69B9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3200" spc="-1" strike="noStrike">
                <a:solidFill>
                  <a:srgbClr val="007ea1"/>
                </a:solidFill>
                <a:latin typeface="Apex New Medium"/>
              </a:rPr>
              <a:t>Choix du ou des budgets 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177" name="Espace réservé du contenu 11" descr=""/>
          <p:cNvPicPr/>
          <p:nvPr/>
        </p:nvPicPr>
        <p:blipFill>
          <a:blip r:embed="rId1"/>
          <a:stretch/>
        </p:blipFill>
        <p:spPr>
          <a:xfrm>
            <a:off x="2563920" y="1697760"/>
            <a:ext cx="6392520" cy="383652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4336553-831F-459F-AE4D-0B26087BBE30}" type="slidenum">
              <a:t>13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85C66490-1414-4B27-9B24-DD618A66C5ED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Prospectives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107360" y="2194560"/>
            <a:ext cx="10245600" cy="398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Granularité des permissions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EDIFACT et suggestions d’achat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 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ERM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Dashboard pour le module acquisitions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Prénom  Nom,  BU ... si besoin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5C26A18-4573-42BE-9D93-A6EC7F324376}" type="slidenum">
              <a:t>14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EA57771B-FE7A-44E9-BD26-B465C5E5AC79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Roadmap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1107360" y="2194560"/>
            <a:ext cx="10245600" cy="398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Branche test avec sandbox afin d’expérimenter les fonctionnalités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Poursuite des réflexions notamment sur la réception et la facturation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Version 27 and beyond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020F6D5-C456-484F-ACD9-A23C755ACC78}" type="slidenum">
              <a:t>15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C9769E0F-D9F7-40BC-A256-1847F7CF359E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984C30D-1BB0-4074-8361-7098F50975F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Contexte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107360" y="2194560"/>
            <a:ext cx="10245600" cy="398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2009 : financement d’un nouveau module Acquisition par réseau Ouest Provence (Istres, Miramas, Grans, Fos-sur-Mer, Entressen, Cornillon-Confoux, Port-Saint-Louis-du-Rhône) et intégration dans la version 3.2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2024 : ByWater Solutions et Open Fifth esquissent une refonte du module Acquisitions suite à des retours clients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Présentation d’un prototype (plugin) au Hackfest de 2024 et mise en place d’un groupe de travail international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EE05D9C-F59E-4456-A6A9-CCD504E647DD}" type="slidenum">
              <a:t>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8ED78833-8643-4318-909C-42A2A685FA35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Contexte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1107360" y="1690560"/>
            <a:ext cx="10245600" cy="44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Principaux points d’améliorations : </a:t>
            </a:r>
            <a:endParaRPr b="0" lang="fr-FR" sz="28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Meilleure prise en charge des commandes continues (abonnements de périodiques et commandes permanentes) </a:t>
            </a:r>
            <a:endParaRPr b="0" lang="fr-FR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Séparer la facturation de la réception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Rationaliser la terminologie du module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Jeter les bases de nouvelles fonctionnalités pour le futur : commande sans information bibliographique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ftr" idx="1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C80FD8A-DC1E-481E-8745-39A0A5076F01}" type="slidenum">
              <a:t>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7F472DA3-AA1B-4B30-B10E-15B831D40696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Groupe de travail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1107360" y="1690560"/>
            <a:ext cx="10245600" cy="44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3000"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Jonathan Field, Open Fifth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Matthew Blenkinsop, Open Fifth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Katrin Fischer, Bibliotheksservice-Zentrum Baden-Württemberg, Konstanz,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Michaela Sieber, KIT Library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Caroline Cyr La Rose, inLibro inc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Sonia Bouis, Université Jean Moulin Lyon 3 </a:t>
            </a:r>
            <a:r>
              <a:rPr b="0" lang="fr-FR" sz="2800" spc="-1" strike="noStrike">
                <a:solidFill>
                  <a:srgbClr val="000000"/>
                </a:solidFill>
                <a:latin typeface="Wingdings"/>
              </a:rPr>
              <a:t></a:t>
            </a: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 Stéphanie Etallaz, Université Côte d’Azur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Rhonda Kuiper, Round Rock Texas Library</a:t>
            </a:r>
            <a:endParaRPr b="0" lang="fr-FR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Jessie Zairo, ByWater Solutions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5720B14-1717-4052-8458-5C9607A65FD2}" type="slidenum">
              <a:t>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F915EDB1-F679-452F-9B3B-329CAD0D0754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Fonctionnement actuel 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107360" y="2194560"/>
            <a:ext cx="10245600" cy="398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149" name="Image 9" descr=""/>
          <p:cNvPicPr/>
          <p:nvPr/>
        </p:nvPicPr>
        <p:blipFill>
          <a:blip r:embed="rId1"/>
          <a:srcRect l="0" t="18830" r="0" b="0"/>
          <a:stretch/>
        </p:blipFill>
        <p:spPr>
          <a:xfrm>
            <a:off x="0" y="1291320"/>
            <a:ext cx="12191400" cy="556596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8ACD41E-BB08-477F-B117-293829BEA6B0}" type="slidenum">
              <a:t>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6E5E4429-FAFE-45BF-B0C8-BA7206553553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Aspect financier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107360" y="2194560"/>
            <a:ext cx="10245600" cy="398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2000"/>
          </a:bodyPr>
          <a:p>
            <a:pPr>
              <a:lnSpc>
                <a:spcPct val="90000"/>
              </a:lnSpc>
              <a:spcBef>
                <a:spcPts val="1001"/>
              </a:spcBef>
              <a:buNone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Confusion fréquente entre « budget » et « fund » d’où création de trois niveaux  :</a:t>
            </a:r>
            <a:endParaRPr b="0" lang="fr-FR" sz="28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 </a:t>
            </a: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« Fiscal period » (« exercice financier ») : année calendaire, année fiscale, année académique (période d’utilisation des budgets)</a:t>
            </a:r>
            <a:endParaRPr b="0" lang="fr-FR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 </a:t>
            </a: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« Ledgers » (« grand livre », « registre comptable ») : ensemble de budgets </a:t>
            </a:r>
            <a:endParaRPr b="0" lang="fr-FR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Brother 1816"/>
              </a:rPr>
              <a:t>« Fund » (« fonds », « budget ») : directement imputé lors de la commande</a:t>
            </a: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buNone/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Transfert d’un budget à l’autre possible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r-FR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fr-FR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ftr" idx="1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D8A9ACA-7CCF-4943-AD74-DA22CF1BEE55}" type="slidenum">
              <a:t>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81818B98-8D68-411E-BBE0-C9D6B1CE5113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Nouvelle logique générale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107360" y="2194560"/>
            <a:ext cx="10245600" cy="398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Brother 1816"/>
              </a:rPr>
              <a:t>Point de départ : création d’une ligne de commande : </a:t>
            </a: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fr-FR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fr-FR" sz="2800" spc="-1" strike="noStrike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156" name="Image 11" descr=""/>
          <p:cNvPicPr/>
          <p:nvPr/>
        </p:nvPicPr>
        <p:blipFill>
          <a:blip r:embed="rId1"/>
          <a:stretch/>
        </p:blipFill>
        <p:spPr>
          <a:xfrm>
            <a:off x="1659240" y="2848680"/>
            <a:ext cx="8533800" cy="285696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716EA11-355E-425C-9CFD-34669E90A249}" type="slidenum">
              <a:t>7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7BDB5159-FE59-43CA-BC7E-4981EB2C67A6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7ea1"/>
                </a:solidFill>
                <a:latin typeface="Apex New Medium"/>
              </a:rPr>
              <a:t>Création d’une ligne de commande</a:t>
            </a:r>
            <a:endParaRPr b="0" lang="fr-FR" sz="4400" spc="-1" strike="noStrike">
              <a:latin typeface="Arial"/>
            </a:endParaRPr>
          </a:p>
        </p:txBody>
      </p:sp>
      <p:pic>
        <p:nvPicPr>
          <p:cNvPr id="158" name="Espace réservé du contenu 7" descr=""/>
          <p:cNvPicPr/>
          <p:nvPr/>
        </p:nvPicPr>
        <p:blipFill>
          <a:blip r:embed="rId1"/>
          <a:stretch/>
        </p:blipFill>
        <p:spPr>
          <a:xfrm>
            <a:off x="2441520" y="1620000"/>
            <a:ext cx="7568640" cy="4428360"/>
          </a:xfrm>
          <a:prstGeom prst="rect">
            <a:avLst/>
          </a:prstGeom>
          <a:ln w="0">
            <a:noFill/>
          </a:ln>
        </p:spPr>
      </p:pic>
      <p:sp>
        <p:nvSpPr>
          <p:cNvPr id="159" name="PlaceHolder 2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8CECE36-1DC2-4D91-BB0B-80B1F0009922}" type="slidenum">
              <a:t>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E124B8CC-58C4-46FC-B793-7E4F8C1B424F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2956680" y="365040"/>
            <a:ext cx="839664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90000"/>
              </a:lnSpc>
              <a:buNone/>
            </a:pPr>
            <a:r>
              <a:rPr b="0" lang="fr-FR" sz="3200" spc="-1" strike="noStrike">
                <a:solidFill>
                  <a:srgbClr val="007ea1"/>
                </a:solidFill>
                <a:latin typeface="Apex New Medium"/>
              </a:rPr>
              <a:t>Commande continue et type d’acquisition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ftr" idx="2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200" spc="-1" strike="noStrike">
                <a:solidFill>
                  <a:srgbClr val="000000"/>
                </a:solidFill>
                <a:latin typeface="Apex New 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000000"/>
                </a:solidFill>
                <a:latin typeface="Apex New Book"/>
              </a:rPr>
              <a:t>Stéphanie  Etallaz, DiBSO</a:t>
            </a:r>
            <a:endParaRPr b="0" lang="fr-FR" sz="1200" spc="-1" strike="noStrike">
              <a:latin typeface="Times New Roman"/>
            </a:endParaRPr>
          </a:p>
        </p:txBody>
      </p:sp>
      <p:pic>
        <p:nvPicPr>
          <p:cNvPr id="162" name="Image 9" descr=""/>
          <p:cNvPicPr/>
          <p:nvPr/>
        </p:nvPicPr>
        <p:blipFill>
          <a:blip r:embed="rId1"/>
          <a:srcRect l="0" t="28110" r="0" b="0"/>
          <a:stretch/>
        </p:blipFill>
        <p:spPr>
          <a:xfrm>
            <a:off x="1804320" y="1690560"/>
            <a:ext cx="9548640" cy="386100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9A9D31D-BC5A-45E4-8925-78CE630478BC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fld id="{581E0C4B-3153-411B-9813-273F8F1116C7}" type="datetime1">
              <a:rPr lang="fr-FR"/>
              <a:t>11/06/2026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1061</TotalTime>
  <Application>LibreOffice/7.3.2.2$Windows_X86_64 LibreOffice_project/49f2b1bff42cfccbd8f788c8dc32c1c309559be0</Application>
  <AppVersion>15.0000</AppVersion>
  <Words>510</Words>
  <Paragraphs>119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2021-01-26T09:17:02Z</dcterms:created>
  <dc:creator>Olga Jeannaud</dc:creator>
  <dc:description/>
  <dc:language>fr-FR</dc:language>
  <cp:lastModifiedBy/>
  <dcterms:modified xsi:type="dcterms:W3CDTF">2026-06-11T17:59:23Z</dcterms:modified>
  <cp:revision>73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15</vt:i4>
  </property>
  <property fmtid="{D5CDD505-2E9C-101B-9397-08002B2CF9AE}" pid="3" name="PresentationFormat">
    <vt:lpwstr>Grand écran</vt:lpwstr>
  </property>
  <property fmtid="{D5CDD505-2E9C-101B-9397-08002B2CF9AE}" pid="4" name="Slides">
    <vt:i4>16</vt:i4>
  </property>
</Properties>
</file>