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Amatic SC"/>
      <p:regular r:id="rId19"/>
      <p:bold r:id="rId20"/>
    </p:embeddedFont>
    <p:embeddedFont>
      <p:font typeface="Source Code Pr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maticSC-bold.fntdata"/><Relationship Id="rId11" Type="http://schemas.openxmlformats.org/officeDocument/2006/relationships/slide" Target="slides/slide6.xml"/><Relationship Id="rId22" Type="http://schemas.openxmlformats.org/officeDocument/2006/relationships/font" Target="fonts/SourceCodePro-bold.fntdata"/><Relationship Id="rId10" Type="http://schemas.openxmlformats.org/officeDocument/2006/relationships/slide" Target="slides/slide5.xml"/><Relationship Id="rId21" Type="http://schemas.openxmlformats.org/officeDocument/2006/relationships/font" Target="fonts/SourceCodePro-regular.fntdata"/><Relationship Id="rId13" Type="http://schemas.openxmlformats.org/officeDocument/2006/relationships/slide" Target="slides/slide8.xml"/><Relationship Id="rId24" Type="http://schemas.openxmlformats.org/officeDocument/2006/relationships/font" Target="fonts/SourceCodePro-boldItalic.fntdata"/><Relationship Id="rId12" Type="http://schemas.openxmlformats.org/officeDocument/2006/relationships/slide" Target="slides/slide7.xml"/><Relationship Id="rId23" Type="http://schemas.openxmlformats.org/officeDocument/2006/relationships/font" Target="fonts/SourceCodePr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AmaticSC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eabfc9e46e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eabfc9e46e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eabfc9e46e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eabfc9e46e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eabfc9e46e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eabfc9e46e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ec33422983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ec33422983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eabfc9e46e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eabfc9e46e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eabfc9e46e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eabfc9e46e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eaf4964920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eaf4964920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eaf4964920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eaf4964920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eaf496492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eaf496492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eaf496492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eaf496492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eabfc9e46e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eabfc9e46e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ec3342298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ec3342298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bugs.koha-community.org/bugzilla3/show_bug.cgi?id=25314" TargetMode="External"/><Relationship Id="rId4" Type="http://schemas.openxmlformats.org/officeDocument/2006/relationships/hyperlink" Target="https://bugs.koha-community.org/bugzilla3/show_bug.cgi?id=39027" TargetMode="External"/><Relationship Id="rId5" Type="http://schemas.openxmlformats.org/officeDocument/2006/relationships/hyperlink" Target="https://translate.google.com/website?sl=en&amp;tl=fr&amp;hl=fr&amp;client=webapp&amp;u=https://bugs.koha-community.org/bugzilla3/show_bug.cgi?id%3D35192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bugs.koha-community.org/bugzilla3/show_bug.cgi?id=39164" TargetMode="External"/><Relationship Id="rId4" Type="http://schemas.openxmlformats.org/officeDocument/2006/relationships/hyperlink" Target="https://bugs.koha-community.org/bugzilla3/show_bug.cgi?id=41918" TargetMode="External"/><Relationship Id="rId9" Type="http://schemas.openxmlformats.org/officeDocument/2006/relationships/image" Target="../media/image4.png"/><Relationship Id="rId5" Type="http://schemas.openxmlformats.org/officeDocument/2006/relationships/hyperlink" Target="https://bugs.koha-community.org/bugzilla3/show_bug.cgi?id=41919" TargetMode="External"/><Relationship Id="rId6" Type="http://schemas.openxmlformats.org/officeDocument/2006/relationships/hyperlink" Target="https://bugs.koha-community.org/bugzilla3/show_bug.cgi?id=42406" TargetMode="External"/><Relationship Id="rId7" Type="http://schemas.openxmlformats.org/officeDocument/2006/relationships/hyperlink" Target="https://bugs.koha-community.org/bugzilla3/show_bug.cgi?id=42190" TargetMode="External"/><Relationship Id="rId8" Type="http://schemas.openxmlformats.org/officeDocument/2006/relationships/hyperlink" Target="https://bugs.koha-community.org/bugzilla3/show_bug.cgi?id=40896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bugs.koha-community.org/bugzilla3/show_bug.cgi?id=23269" TargetMode="External"/><Relationship Id="rId4" Type="http://schemas.openxmlformats.org/officeDocument/2006/relationships/hyperlink" Target="https://bugs.koha-community.org/bugzilla3/show_bug.cgi?id=37773" TargetMode="External"/><Relationship Id="rId5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koha-community.org/demo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koha-community.org/koha-26-05-00-released/" TargetMode="External"/><Relationship Id="rId4" Type="http://schemas.openxmlformats.org/officeDocument/2006/relationships/hyperlink" Target="https://koha--community-org.translate.goog/koha-26-05-00-released/?_x_tr_sl=en&amp;_x_tr_tl=fr&amp;_x_tr_hl=fr&amp;_x_tr_pto=wapp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bugs.koha-community.org/bugzilla3/show_bug.cgi?id=38207" TargetMode="External"/><Relationship Id="rId4" Type="http://schemas.openxmlformats.org/officeDocument/2006/relationships/hyperlink" Target="https://bugs.koha-community.org/bugzilla3/show_bug.cgi?id=38262" TargetMode="External"/><Relationship Id="rId5" Type="http://schemas.openxmlformats.org/officeDocument/2006/relationships/hyperlink" Target="https://bugs.koha-community.org/bugzilla3/show_bug.cgi?id=17387" TargetMode="External"/><Relationship Id="rId6" Type="http://schemas.openxmlformats.org/officeDocument/2006/relationships/hyperlink" Target="https://kpro.tamil.fr/cgi-bin/koha/tools/restore-records.pl" TargetMode="External"/><Relationship Id="rId7" Type="http://schemas.openxmlformats.org/officeDocument/2006/relationships/hyperlink" Target="https://bugs.koha-community.org/bugzilla3/show_bug.cgi?id=40841" TargetMode="External"/><Relationship Id="rId8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bugs.koha-community.org/bugzilla3/show_bug.cgi?id=7376" TargetMode="External"/><Relationship Id="rId4" Type="http://schemas.openxmlformats.org/officeDocument/2006/relationships/hyperlink" Target="https://bugs.koha-community.org/bugzilla3/show_bug.cgi?id=23415" TargetMode="External"/><Relationship Id="rId5" Type="http://schemas.openxmlformats.org/officeDocument/2006/relationships/hyperlink" Target="https://bugs.koha-community.org/bugzilla3/show_bug.cgi?id=26993" TargetMode="External"/><Relationship Id="rId6" Type="http://schemas.openxmlformats.org/officeDocument/2006/relationships/hyperlink" Target="https://bugs.koha-community.org/bugzilla3/show_bug.cgi?id=23260" TargetMode="External"/><Relationship Id="rId7" Type="http://schemas.openxmlformats.org/officeDocument/2006/relationships/hyperlink" Target="https://bugs.koha-community.org/bugzilla3/show_bug.cgi?id=32682" TargetMode="External"/><Relationship Id="rId8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bugs.koha-community.org/bugzilla3/show_bug.cgi?id=23260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bugs.koha-community.org/bugzilla3/show_bug.cgi?id=39320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bugs.koha-community.org/bugzilla3/show_bug.cgi?id=41749" TargetMode="External"/><Relationship Id="rId4" Type="http://schemas.openxmlformats.org/officeDocument/2006/relationships/hyperlink" Target="https://bugs.koha-community.org/bugzilla3/show_bug.cgi?id=36920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bugs.koha-community.org/bugzilla3/show_bug.cgi?id=38061" TargetMode="External"/><Relationship Id="rId4" Type="http://schemas.openxmlformats.org/officeDocument/2006/relationships/hyperlink" Target="https://bugs.koha-community.org/bugzilla3/show_bug.cgi?id=37115" TargetMode="External"/><Relationship Id="rId5" Type="http://schemas.openxmlformats.org/officeDocument/2006/relationships/hyperlink" Target="https://bugs.koha-community.org/bugzilla3/show_bug.cgi?id=37116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B002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269400" y="2073225"/>
            <a:ext cx="8562900" cy="149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6700"/>
              <a:t>Koha 26.05 - les nouveautés</a:t>
            </a:r>
            <a:endParaRPr sz="6700"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6752" y="205150"/>
            <a:ext cx="1705549" cy="12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536110"/>
            <a:ext cx="3126901" cy="5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311700" y="3436825"/>
            <a:ext cx="8520600" cy="5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latin typeface="Amatic SC"/>
                <a:ea typeface="Amatic SC"/>
                <a:cs typeface="Amatic SC"/>
                <a:sym typeface="Amatic SC"/>
              </a:rPr>
              <a:t>symposium / juin 2026</a:t>
            </a:r>
            <a:endParaRPr sz="30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OPAC</a:t>
            </a:r>
            <a:endParaRPr/>
          </a:p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Masquage des facettes sur la page des résultats de recherche</a:t>
            </a:r>
            <a:br>
              <a:rPr lang="fr"/>
            </a:br>
            <a:r>
              <a:rPr lang="fr" sz="135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25314</a:t>
            </a:r>
            <a:r>
              <a:rPr lang="fr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Les actualités peuvent être classées par ordre chronologique asc/desc et non plus via un numéro interne</a:t>
            </a:r>
            <a:br>
              <a:rPr lang="fr"/>
            </a:br>
            <a:r>
              <a:rPr lang="fr" sz="135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39027</a:t>
            </a:r>
            <a:r>
              <a:rPr lang="fr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fr"/>
              <a:t>Mise en évidence du terme recherché à l'OPAC dans l'onglet notes de titre du navigateur</a:t>
            </a:r>
            <a:br>
              <a:rPr lang="fr"/>
            </a:br>
            <a:r>
              <a:rPr lang="fr" sz="135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35192</a:t>
            </a:r>
            <a:r>
              <a:rPr lang="fr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5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Rapports</a:t>
            </a:r>
            <a:endParaRPr/>
          </a:p>
        </p:txBody>
      </p:sp>
      <p:sp>
        <p:nvSpPr>
          <p:cNvPr id="124" name="Google Shape;124;p2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Ajout d'</a:t>
            </a:r>
            <a:r>
              <a:rPr lang="fr"/>
              <a:t>une durée d'exécution maximale en secondes pour les requêtes SQL des rapports. </a:t>
            </a:r>
            <a:br>
              <a:rPr lang="fr"/>
            </a:br>
            <a:r>
              <a:rPr lang="fr"/>
              <a:t>Les rapports dépassant cette limite seront automatiquement interrompus (modifié via koha-conf.xml).</a:t>
            </a:r>
            <a:br>
              <a:rPr lang="fr"/>
            </a:br>
            <a:r>
              <a:rPr lang="fr" sz="197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39164</a:t>
            </a:r>
            <a:r>
              <a:rPr lang="fr" sz="197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97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Ajouts de limitations sur le nombre de rapports exécutables simultanément par un même utilisateur, </a:t>
            </a:r>
            <a:br>
              <a:rPr lang="fr"/>
            </a:br>
            <a:r>
              <a:rPr lang="fr"/>
              <a:t>et sur la possibilité de lancer le même rapport en simultané </a:t>
            </a:r>
            <a:r>
              <a:rPr lang="fr"/>
              <a:t>(modifié via koha-conf.xml)</a:t>
            </a:r>
            <a:br>
              <a:rPr lang="fr"/>
            </a:br>
            <a:r>
              <a:rPr lang="fr" sz="19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41918</a:t>
            </a:r>
            <a:r>
              <a:rPr lang="fr" sz="1900"/>
              <a:t>, </a:t>
            </a:r>
            <a:r>
              <a:rPr lang="fr" sz="19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41919</a:t>
            </a:r>
            <a:r>
              <a:rPr lang="fr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Ajout d'une autorisation qui ne permet à un utilisateur de n'effacer que ses propres rapports</a:t>
            </a:r>
            <a:br>
              <a:rPr lang="fr"/>
            </a:br>
            <a:r>
              <a:rPr lang="fr"/>
              <a:t>(permission </a:t>
            </a:r>
            <a:r>
              <a:rPr i="1" lang="fr"/>
              <a:t>delete_all_reports</a:t>
            </a:r>
            <a:r>
              <a:rPr lang="fr"/>
              <a:t> ou </a:t>
            </a:r>
            <a:r>
              <a:rPr i="1" lang="fr"/>
              <a:t>delete_own_reports</a:t>
            </a:r>
            <a:r>
              <a:rPr lang="fr"/>
              <a:t> ou aucune des deux !)</a:t>
            </a:r>
            <a:br>
              <a:rPr lang="fr"/>
            </a:br>
            <a:r>
              <a:rPr lang="fr" sz="19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42406</a:t>
            </a:r>
            <a:r>
              <a:rPr lang="fr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Ajout de </a:t>
            </a:r>
            <a:r>
              <a:rPr b="1" lang="fr"/>
              <a:t>DataTables</a:t>
            </a:r>
            <a:r>
              <a:rPr lang="fr"/>
              <a:t> (à l'origine un plugin) aux rapports, qui permet de classer / filter les données obtenues d'un rapport, de masquer / redimentionner des colonnes, de fixer les en-têtes (y compris pour des collègues qui n'ont pas les droits pour modifier un rapport).</a:t>
            </a:r>
            <a:br>
              <a:rPr lang="fr"/>
            </a:br>
            <a:r>
              <a:rPr lang="fr" sz="19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42190</a:t>
            </a:r>
            <a:r>
              <a:rPr lang="fr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fr"/>
              <a:t>Le bouton "Exécuter le rapport" affiche désormais une icône de chargement, </a:t>
            </a:r>
            <a:br>
              <a:rPr lang="fr"/>
            </a:br>
            <a:r>
              <a:rPr lang="fr"/>
              <a:t>évitant les validations en double qui surchargent le serveur</a:t>
            </a:r>
            <a:br>
              <a:rPr lang="fr"/>
            </a:br>
            <a:r>
              <a:rPr lang="fr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40896</a:t>
            </a:r>
            <a:r>
              <a:rPr lang="f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619525" y="3855375"/>
            <a:ext cx="1962625" cy="56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Templates</a:t>
            </a:r>
            <a:endParaRPr/>
          </a:p>
        </p:txBody>
      </p:sp>
      <p:sp>
        <p:nvSpPr>
          <p:cNvPr id="131" name="Google Shape;131;p24"/>
          <p:cNvSpPr txBox="1"/>
          <p:nvPr>
            <p:ph idx="1" type="body"/>
          </p:nvPr>
        </p:nvSpPr>
        <p:spPr>
          <a:xfrm>
            <a:off x="311700" y="1228675"/>
            <a:ext cx="8636100" cy="24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L'affichage de la liste des réservations pour un exemplaire donné </a:t>
            </a:r>
            <a:br>
              <a:rPr lang="fr"/>
            </a:br>
            <a:r>
              <a:rPr lang="fr"/>
              <a:t>est plus rapide </a:t>
            </a:r>
            <a:r>
              <a:rPr lang="fr"/>
              <a:t>--&gt; utilisation de l'API REST</a:t>
            </a:r>
            <a:br>
              <a:rPr lang="fr"/>
            </a:br>
            <a:r>
              <a:rPr lang="fr" sz="135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23269</a:t>
            </a:r>
            <a:br>
              <a:rPr lang="fr"/>
            </a:b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Affichage du terme d'une recherche dans le titre de la page, le fil d'Ariane et les en-têtes (Catalogage &gt; Recherche de catalogage)</a:t>
            </a:r>
            <a:br>
              <a:rPr lang="fr"/>
            </a:br>
            <a:r>
              <a:rPr lang="fr" sz="135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37773</a:t>
            </a:r>
            <a:r>
              <a:rPr lang="fr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5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2" name="Google Shape;132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37950" y="3415600"/>
            <a:ext cx="6363475" cy="134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9" name="Google Shape;139;p25" title="allfolk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C'était en mAI et en</a:t>
            </a:r>
            <a:r>
              <a:rPr lang="fr"/>
              <a:t> 2026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228675"/>
            <a:ext cx="63777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Une </a:t>
            </a:r>
            <a:r>
              <a:rPr lang="fr"/>
              <a:t>mise à jour majeure comprenant 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- 2 nouvelles fonctionnalités,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- 214 améliorations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- 365 corrections de bugs (effectuées depuis </a:t>
            </a:r>
            <a:br>
              <a:rPr lang="fr"/>
            </a:br>
            <a:r>
              <a:rPr lang="fr"/>
              <a:t>la dernière version majeure. La plupart ont déjà </a:t>
            </a:r>
            <a:br>
              <a:rPr lang="fr"/>
            </a:br>
            <a:r>
              <a:rPr lang="fr"/>
              <a:t>été intégrés aux mises à jour de maintenance)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fr"/>
              <a:t>Cette mise à jour est disponible depuis le 27 mai </a:t>
            </a:r>
            <a:br>
              <a:rPr lang="fr"/>
            </a:br>
            <a:r>
              <a:rPr lang="fr"/>
              <a:t>et est à tester sur </a:t>
            </a:r>
            <a:r>
              <a:rPr b="1" lang="fr" u="sng">
                <a:solidFill>
                  <a:schemeClr val="hlink"/>
                </a:solidFill>
                <a:hlinkClick r:id="rId3"/>
              </a:rPr>
              <a:t>https://koha-community.org/demo/</a:t>
            </a:r>
            <a:r>
              <a:rPr b="1" lang="fr"/>
              <a:t> (chez Tamil en UNIMARC et AdminKuhl en MARC21)</a:t>
            </a:r>
            <a:endParaRPr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Les éléments des notes de version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228675"/>
            <a:ext cx="4260300" cy="3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- A propos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- Accessibilité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- Acquisitions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- Architecture interne / API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- Catalogage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- Circulation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- Utilitaire en ligne de commande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- ERM (Electronic resource management)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- </a:t>
            </a:r>
            <a:r>
              <a:rPr lang="fr"/>
              <a:t>Gestion des amendes et frais - perceptions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- Demandes de réservations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- </a:t>
            </a:r>
            <a:r>
              <a:rPr lang="fr"/>
              <a:t>I18N/L10N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fr"/>
              <a:t>- ILL (Interlibrary loan requests)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4728375" y="1228775"/>
            <a:ext cx="4104000" cy="3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- Listes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- Amélioration MARC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- OPAC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- Emprunteurs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- Rapports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- SIP2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- Recherche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- Périodiques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- Interfaçe professionnelle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- Administration du système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- Template / Outils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fr"/>
              <a:t>- Logs de transaction</a:t>
            </a:r>
            <a:endParaRPr/>
          </a:p>
        </p:txBody>
      </p:sp>
      <p:sp>
        <p:nvSpPr>
          <p:cNvPr id="73" name="Google Shape;73;p15"/>
          <p:cNvSpPr txBox="1"/>
          <p:nvPr/>
        </p:nvSpPr>
        <p:spPr>
          <a:xfrm rot="1050165">
            <a:off x="5645469" y="816413"/>
            <a:ext cx="3288761" cy="646424"/>
          </a:xfrm>
          <a:prstGeom prst="rect">
            <a:avLst/>
          </a:prstGeom>
          <a:solidFill>
            <a:srgbClr val="3CB00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 u="sng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https://koha-community.org/koha-26-05-00-released/</a:t>
            </a:r>
            <a:r>
              <a:rPr b="1" lang="fr" sz="1500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b="1" lang="fr" sz="1500" u="sng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+fr</a:t>
            </a:r>
            <a:endParaRPr b="1" sz="1500">
              <a:solidFill>
                <a:srgbClr val="FFFF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1177600" y="2253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ACQUISITIONS / CATALOGAGE</a:t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228675"/>
            <a:ext cx="60414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Ajout de champs supplémentaires sur les fournisseurs (moyens de paiement, par le biais de valeurs autorisées, champs libres soit avec du texte soit avec une valeur autorisée)</a:t>
            </a:r>
            <a:br>
              <a:rPr lang="fr"/>
            </a:br>
            <a:r>
              <a:rPr lang="fr" u="sng">
                <a:solidFill>
                  <a:schemeClr val="hlink"/>
                </a:solidFill>
                <a:hlinkClick r:id="rId3"/>
              </a:rPr>
              <a:t>38207</a:t>
            </a:r>
            <a:r>
              <a:rPr lang="fr"/>
              <a:t>, </a:t>
            </a:r>
            <a:r>
              <a:rPr lang="fr" u="sng">
                <a:solidFill>
                  <a:schemeClr val="hlink"/>
                </a:solidFill>
                <a:hlinkClick r:id="rId4"/>
              </a:rPr>
              <a:t>38262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Ajout d'une fonction de restauration des notices bibliographiques et exemplaires avec interface dédiée, depuis le module de catalogage, selon autorisations définies</a:t>
            </a:r>
            <a:br>
              <a:rPr lang="fr"/>
            </a:br>
            <a:r>
              <a:rPr lang="fr" u="sng">
                <a:solidFill>
                  <a:schemeClr val="hlink"/>
                </a:solidFill>
                <a:hlinkClick r:id="rId5"/>
              </a:rPr>
              <a:t>17387</a:t>
            </a:r>
            <a:r>
              <a:rPr lang="fr"/>
              <a:t> --&gt; </a:t>
            </a:r>
            <a:r>
              <a:rPr lang="fr" u="sng">
                <a:solidFill>
                  <a:schemeClr val="hlink"/>
                </a:solidFill>
                <a:hlinkClick r:id="rId6"/>
              </a:rPr>
              <a:t>voir sur la base de test Tamil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P</a:t>
            </a:r>
            <a:r>
              <a:rPr lang="fr"/>
              <a:t>our une bibliothèque donnée, l</a:t>
            </a:r>
            <a:r>
              <a:rPr lang="fr"/>
              <a:t>imitation des cibles z39.50/SRU à des bibliothèques spécifiques</a:t>
            </a:r>
            <a:br>
              <a:rPr lang="fr"/>
            </a:br>
            <a:r>
              <a:rPr lang="fr" u="sng">
                <a:solidFill>
                  <a:schemeClr val="hlink"/>
                </a:solidFill>
                <a:hlinkClick r:id="rId7"/>
              </a:rPr>
              <a:t>40841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93325" y="1026350"/>
            <a:ext cx="2157437" cy="374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CIRCULATION</a:t>
            </a:r>
            <a:endParaRPr/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311700" y="1521500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Les Limites de transfert controlées lors de l'enregistrement des documents (dans le cas de bibliothèques d'un même réseau)</a:t>
            </a:r>
            <a:br>
              <a:rPr lang="fr"/>
            </a:br>
            <a:r>
              <a:rPr lang="fr" u="sng">
                <a:solidFill>
                  <a:schemeClr val="hlink"/>
                </a:solidFill>
                <a:hlinkClick r:id="rId3"/>
              </a:rPr>
              <a:t>7376</a:t>
            </a:r>
            <a:r>
              <a:rPr lang="fr"/>
              <a:t> bug daté de 2011, "sponsorisé par l'Uni Lyon3"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Information sur les amendes lors du renouvellement : possibilité de faire des prêts et d'outrepasser les amendes au delà d'un certain montant AVEC message d'avertissement</a:t>
            </a:r>
            <a:br>
              <a:rPr lang="fr"/>
            </a:br>
            <a:r>
              <a:rPr lang="fr" u="sng">
                <a:solidFill>
                  <a:schemeClr val="hlink"/>
                </a:solidFill>
                <a:hlinkClick r:id="rId4"/>
              </a:rPr>
              <a:t>23415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Autoriser StoreLastBorrower à conserver un nombre défini d'emprunteurs précédents </a:t>
            </a:r>
            <a:br>
              <a:rPr lang="fr"/>
            </a:br>
            <a:r>
              <a:rPr lang="fr" u="sng">
                <a:solidFill>
                  <a:schemeClr val="hlink"/>
                </a:solidFill>
                <a:hlinkClick r:id="rId5"/>
              </a:rPr>
              <a:t>26993</a:t>
            </a:r>
            <a:r>
              <a:rPr lang="fr"/>
              <a:t>, contrebalancé par </a:t>
            </a:r>
            <a:r>
              <a:rPr lang="fr" sz="1830" u="sng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23260</a:t>
            </a:r>
            <a:r>
              <a:rPr lang="fr" sz="1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28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fr"/>
            </a:br>
            <a:r>
              <a:rPr lang="fr"/>
              <a:t>Ajout d'une permission par utilisateur professionnel pour consulter l'historique de lecture des usagers</a:t>
            </a:r>
            <a:br>
              <a:rPr lang="fr"/>
            </a:br>
            <a:r>
              <a:rPr lang="fr" u="sng">
                <a:solidFill>
                  <a:schemeClr val="hlink"/>
                </a:solidFill>
                <a:hlinkClick r:id="rId7"/>
              </a:rPr>
              <a:t>32682</a:t>
            </a:r>
            <a:r>
              <a:rPr lang="fr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1700" y="3385125"/>
            <a:ext cx="7416275" cy="49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LIGNE DE COMMANDE</a:t>
            </a:r>
            <a:endParaRPr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Permet l'effacement / l'anonymisation automatique </a:t>
            </a:r>
            <a:br>
              <a:rPr lang="fr"/>
            </a:br>
            <a:r>
              <a:rPr lang="fr"/>
              <a:t>dans la table item_last_borrower via un cronjob, </a:t>
            </a:r>
            <a:br>
              <a:rPr lang="fr"/>
            </a:br>
            <a:r>
              <a:rPr lang="fr"/>
              <a:t>avec de nouvelles préférences système AnonymizeLastBorrower et AnonymizeLastBorrowerDays</a:t>
            </a:r>
            <a:br>
              <a:rPr lang="fr"/>
            </a:br>
            <a:r>
              <a:rPr lang="fr" sz="135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23260</a:t>
            </a:r>
            <a:r>
              <a:rPr lang="fr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fr" sz="15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Permet de renforcer l'anonymisation, mais avec des options différentes si l'exemplaire est noté perdu, endommagé ou retiré du fonds</a:t>
            </a:r>
            <a:endParaRPr i="1" sz="15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ERM</a:t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1228675"/>
            <a:ext cx="57102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Possibilité de créer une page d'accueil personnalisée pour l'ERM et d'ajouter, de supprimer et de réorganiser les « widgets » de la page d'accueil.</a:t>
            </a:r>
            <a:br>
              <a:rPr lang="fr"/>
            </a:br>
            <a:r>
              <a:rPr lang="fr" sz="135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39320</a:t>
            </a:r>
            <a:r>
              <a:rPr lang="fr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USAGERS / RECHERCHE</a:t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1228675"/>
            <a:ext cx="60414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Ajout de l'affichage du statut de consentement de l'usager, avec horodatage, sur la page de détail de l'usager</a:t>
            </a:r>
            <a:br>
              <a:rPr lang="fr"/>
            </a:br>
            <a:r>
              <a:rPr lang="fr" sz="135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41749</a:t>
            </a:r>
            <a:r>
              <a:rPr lang="fr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5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Possibilité de recherche par code-barre « supérieur à » et « inférieur à » dans la recherche Exemplaires</a:t>
            </a:r>
            <a:br>
              <a:rPr lang="fr"/>
            </a:br>
            <a:r>
              <a:rPr lang="fr" sz="135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36920</a:t>
            </a:r>
            <a:r>
              <a:rPr lang="fr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5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PERIODIQUES</a:t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11700" y="1228675"/>
            <a:ext cx="66828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Amélioration du tableau des états de collection des périodiques, avec ajout d'une colonne comprenant un lien vers l'exemplaire.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300" u="sng">
                <a:solidFill>
                  <a:schemeClr val="hlink"/>
                </a:solidFill>
                <a:hlinkClick r:id="rId3"/>
              </a:rPr>
              <a:t>38061</a:t>
            </a:r>
            <a:r>
              <a:rPr lang="fr" sz="1300"/>
              <a:t> avec </a:t>
            </a:r>
            <a:r>
              <a:rPr lang="fr" sz="1300" u="sng">
                <a:solidFill>
                  <a:schemeClr val="hlink"/>
                </a:solidFill>
                <a:hlinkClick r:id="rId4"/>
              </a:rPr>
              <a:t>37115</a:t>
            </a:r>
            <a:r>
              <a:rPr lang="fr" sz="1300"/>
              <a:t> et </a:t>
            </a:r>
            <a:r>
              <a:rPr lang="fr" sz="1300" u="sng">
                <a:solidFill>
                  <a:schemeClr val="hlink"/>
                </a:solidFill>
                <a:hlinkClick r:id="rId5"/>
              </a:rPr>
              <a:t>37116</a:t>
            </a:r>
            <a:r>
              <a:rPr lang="fr" sz="1300"/>
              <a:t> (ajout de la possibilité d'éditer </a:t>
            </a:r>
            <a:br>
              <a:rPr lang="fr" sz="1300"/>
            </a:br>
            <a:r>
              <a:rPr lang="fr" sz="1300"/>
              <a:t>ou de supprimer un fascicule lié à une notice exemplaire, </a:t>
            </a:r>
            <a:br>
              <a:rPr lang="fr" sz="1300"/>
            </a:br>
            <a:r>
              <a:rPr lang="fr" sz="1300"/>
              <a:t>ajouté en version 25.11)</a:t>
            </a:r>
            <a:endParaRPr sz="1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112" name="Google Shape;112;p21"/>
          <p:cNvSpPr txBox="1"/>
          <p:nvPr/>
        </p:nvSpPr>
        <p:spPr>
          <a:xfrm rot="-812613">
            <a:off x="5361260" y="3217565"/>
            <a:ext cx="3579231" cy="103033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85725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700">
                <a:solidFill>
                  <a:schemeClr val="lt1"/>
                </a:solidFill>
                <a:highlight>
                  <a:srgbClr val="3CB002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 Développement</a:t>
            </a:r>
            <a:r>
              <a:rPr b="1" lang="fr" sz="2700">
                <a:solidFill>
                  <a:srgbClr val="3CB002"/>
                </a:solidFill>
                <a:highlight>
                  <a:srgbClr val="3CB002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t</a:t>
            </a:r>
            <a:r>
              <a:rPr b="1" lang="fr" sz="2700">
                <a:solidFill>
                  <a:schemeClr val="lt1"/>
                </a:solidFill>
                <a:highlight>
                  <a:srgbClr val="3CB002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      </a:t>
            </a:r>
            <a:r>
              <a:rPr b="1" lang="fr" sz="2700">
                <a:solidFill>
                  <a:srgbClr val="3CB002"/>
                </a:solidFill>
                <a:highlight>
                  <a:srgbClr val="3CB002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K</a:t>
            </a:r>
            <a:r>
              <a:rPr b="1" lang="fr" sz="2700">
                <a:solidFill>
                  <a:schemeClr val="lt1"/>
                </a:solidFill>
                <a:highlight>
                  <a:srgbClr val="3CB002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Kohala</a:t>
            </a:r>
            <a:r>
              <a:rPr b="1" lang="fr" sz="2700">
                <a:solidFill>
                  <a:srgbClr val="3CB002"/>
                </a:solidFill>
                <a:highlight>
                  <a:srgbClr val="3CB002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a</a:t>
            </a:r>
            <a:r>
              <a:rPr b="1" lang="fr" sz="2700">
                <a:solidFill>
                  <a:schemeClr val="lt1"/>
                </a:solidFill>
                <a:highlight>
                  <a:srgbClr val="3CB002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   </a:t>
            </a:r>
            <a:endParaRPr b="1" sz="2700">
              <a:solidFill>
                <a:schemeClr val="lt1"/>
              </a:solidFill>
              <a:highlight>
                <a:srgbClr val="3CB002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