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6" r:id="rId2"/>
    <p:sldId id="398" r:id="rId3"/>
    <p:sldId id="408" r:id="rId4"/>
    <p:sldId id="399" r:id="rId5"/>
    <p:sldId id="400" r:id="rId6"/>
    <p:sldId id="401" r:id="rId7"/>
    <p:sldId id="402" r:id="rId8"/>
    <p:sldId id="403" r:id="rId9"/>
    <p:sldId id="404" r:id="rId10"/>
    <p:sldId id="405" r:id="rId11"/>
    <p:sldId id="409"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106" d="100"/>
          <a:sy n="106"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F475C-3A49-4954-BA5F-5688E19A7325}" type="datetimeFigureOut">
              <a:rPr lang="fr-FR" smtClean="0"/>
              <a:t>13/01/2026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06705-DADB-4562-BE00-29A25C6419A7}" type="slidenum">
              <a:rPr lang="fr-FR" smtClean="0"/>
              <a:t>‹N°›</a:t>
            </a:fld>
            <a:endParaRPr lang="fr-FR"/>
          </a:p>
        </p:txBody>
      </p:sp>
    </p:spTree>
    <p:extLst>
      <p:ext uri="{BB962C8B-B14F-4D97-AF65-F5344CB8AC3E}">
        <p14:creationId xmlns:p14="http://schemas.microsoft.com/office/powerpoint/2010/main" val="213432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14227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F643-4AE1-512E-5A39-1FE463B490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D5D876-980B-463B-9219-E5A232DFAC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E408D4-C1F8-222A-18E9-98AAA0E50983}"/>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73693971-6F55-3F09-D071-D04624D8454C}"/>
              </a:ext>
            </a:extLst>
          </p:cNvPr>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79551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C0329-3558-26F5-1695-5FA9E5E885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F280DF-87CA-B614-8FD7-121A7302A3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F47CA9-80D2-6580-8CE8-2B2F3B004624}"/>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D248AA1E-248A-8186-51B3-BEB80B01C0FD}"/>
              </a:ext>
            </a:extLst>
          </p:cNvPr>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170169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73000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44CE-464A-CA22-0EFC-F1A8B6BDF4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B8503F-4B6E-5D91-5E83-FABA21174E5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C7F404-350B-A68D-9EBC-5134CE806F6A}"/>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5FD8F7A4-2AC8-8606-25B7-330FA4777428}"/>
              </a:ext>
            </a:extLst>
          </p:cNvPr>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374718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8FF75-387B-2591-8F96-B530319336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ACC92A-5955-64E4-3B71-EF3E40CD3BA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C6E832-BB0C-F61B-43CF-A4BCFB3A3853}"/>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7B87BC25-744F-25E6-89D6-A33789CBBC54}"/>
              </a:ext>
            </a:extLst>
          </p:cNvPr>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82666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0C02-67F3-36AA-2837-65A69BD0F3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39AE84-75FD-D225-5C59-03AF6886A5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D875E5-4695-008F-39ED-0FCACFBF3C59}"/>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251459B6-138F-9D1D-40D7-D24C6D068948}"/>
              </a:ext>
            </a:extLst>
          </p:cNvPr>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209745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70DD-CBDF-3A86-CC09-DA5445A8C5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7AFCD9-DA53-049A-BAEE-88008AB34F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9BDF52-806A-155F-A32A-670696D6B818}"/>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A8B813FB-3AC4-3C03-78ED-D66590FE37F1}"/>
              </a:ext>
            </a:extLst>
          </p:cNvPr>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20585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6537-3530-95E9-6486-6CA60B724D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E0D8B6-DB3C-793C-5612-DBC830135F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D643CF-FBDC-BCD0-73D6-C20276655CDF}"/>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23ADACDF-1254-EF39-7403-91375D68883E}"/>
              </a:ext>
            </a:extLst>
          </p:cNvPr>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118950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D1B4-E956-85B3-BA47-4699CC2F6A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176D79-ED9C-9DF3-7723-9372192255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CC1414-78B9-5E98-E69D-BF4F00980DA1}"/>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9F747CAE-C4A5-56E9-3FA4-575DA8A8D1AA}"/>
              </a:ext>
            </a:extLst>
          </p:cNvPr>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69549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ACB8F-34F0-11E3-A37A-6C8465DA80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D49AAC-0EEB-DECE-6069-0F6505FA08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1AD83D-2D87-B693-2596-56863AEDF15F}"/>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BA5EC603-40D5-E0FD-20F6-92F2EBF033F3}"/>
              </a:ext>
            </a:extLst>
          </p:cNvPr>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49499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866EB-BE1F-C28B-C87B-D79408CFD94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7FBCAF9-34A7-B414-C2D0-45D4E8229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696D227-62F4-D7BF-3FD5-317CF474D974}"/>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5" name="Espace réservé du pied de page 4">
            <a:extLst>
              <a:ext uri="{FF2B5EF4-FFF2-40B4-BE49-F238E27FC236}">
                <a16:creationId xmlns:a16="http://schemas.microsoft.com/office/drawing/2014/main" id="{63292DF3-31DE-BC7C-1E74-B997D2DD17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70B2E8-DFD1-8694-2CFC-20A78F5855EB}"/>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112328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530D9-76F6-6389-44D3-8E92BD7A76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B17974-5FD7-A3EE-6D36-E2B911BE4B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7B4A24-40A2-0958-C116-D9A0D4C2DF1F}"/>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5" name="Espace réservé du pied de page 4">
            <a:extLst>
              <a:ext uri="{FF2B5EF4-FFF2-40B4-BE49-F238E27FC236}">
                <a16:creationId xmlns:a16="http://schemas.microsoft.com/office/drawing/2014/main" id="{4025AB8C-27B8-667A-A50C-F1550178FE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9185BC-F2EE-5858-0494-B188BC96AA18}"/>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37450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AE917E7-53FD-2302-0FE9-69C804597C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3231CB-B7DD-6D72-D2B5-35B06E59B1F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E3A479-111A-1CAD-90A9-E86253F6CFB2}"/>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5" name="Espace réservé du pied de page 4">
            <a:extLst>
              <a:ext uri="{FF2B5EF4-FFF2-40B4-BE49-F238E27FC236}">
                <a16:creationId xmlns:a16="http://schemas.microsoft.com/office/drawing/2014/main" id="{13472056-A202-2318-565F-BFA7C441A1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D86A05-671C-66A7-D2A4-B766BB514F19}"/>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1469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960000" y="5226529"/>
            <a:ext cx="4320000" cy="1200000"/>
          </a:xfr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0000" y="909124"/>
            <a:ext cx="3600000" cy="2741752"/>
          </a:xfrm>
          <a:prstGeom prst="rect">
            <a:avLst/>
          </a:prstGeom>
        </p:spPr>
      </p:pic>
    </p:spTree>
    <p:extLst>
      <p:ext uri="{BB962C8B-B14F-4D97-AF65-F5344CB8AC3E}">
        <p14:creationId xmlns:p14="http://schemas.microsoft.com/office/powerpoint/2010/main" val="305436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408874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F6DEA-986C-18CE-F1A8-D69901DF3D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4EF38C-AD36-CF2C-2588-6CE533391A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364C39-7207-3EEF-5D19-F9DA558A18BD}"/>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5" name="Espace réservé du pied de page 4">
            <a:extLst>
              <a:ext uri="{FF2B5EF4-FFF2-40B4-BE49-F238E27FC236}">
                <a16:creationId xmlns:a16="http://schemas.microsoft.com/office/drawing/2014/main" id="{FA203738-1398-90D8-4FB9-89A5198861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542B45-A530-BD92-504C-FEC5199B2EBB}"/>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100605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D93D5-C8AF-D297-A3F5-1A9675411AA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367833B-94EF-602E-71F0-B76E49F1C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463703D-E0A8-F9F6-F36E-2AC88620AF36}"/>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5" name="Espace réservé du pied de page 4">
            <a:extLst>
              <a:ext uri="{FF2B5EF4-FFF2-40B4-BE49-F238E27FC236}">
                <a16:creationId xmlns:a16="http://schemas.microsoft.com/office/drawing/2014/main" id="{1520FE8D-5A46-9A88-7E56-17D9719973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F97AFE-1ECD-9AC2-9B00-6A4EE5EDF466}"/>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381318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C0676-083B-B8BD-CA6C-7B38B53474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55B364-E1EF-A9A8-78E2-5384404F0B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1792E1-75E3-B4F0-E9C2-AC9CB98AB8A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7150653-E086-CD1A-BAEB-A8F6DDA1EBAA}"/>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6" name="Espace réservé du pied de page 5">
            <a:extLst>
              <a:ext uri="{FF2B5EF4-FFF2-40B4-BE49-F238E27FC236}">
                <a16:creationId xmlns:a16="http://schemas.microsoft.com/office/drawing/2014/main" id="{975D195B-0827-7154-6728-8E4765065E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9F05B7-C923-1F7B-2D79-894352920DCB}"/>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195818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9981C-2DAE-3D18-5BE9-E3139ABB496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8585EAF-A248-BE65-1CB6-7FC53B242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E4DCA8-3173-8869-937D-2D0825BFD3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1644636-1067-1AD2-FA66-912AFC5A2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3DBFF6D-B031-2D40-B1AE-86D9E95CE65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BDD7B50-802A-4F10-F7D2-51A60F3CF8D7}"/>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8" name="Espace réservé du pied de page 7">
            <a:extLst>
              <a:ext uri="{FF2B5EF4-FFF2-40B4-BE49-F238E27FC236}">
                <a16:creationId xmlns:a16="http://schemas.microsoft.com/office/drawing/2014/main" id="{A9A48467-EC46-7798-707B-57D6E44ABA8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3E8BDDA-A1FE-6CAA-D42A-3278EDE6D233}"/>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119220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2B2B2-D443-7D2C-C34A-E8760F0103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D8FC3CB-C7A0-00FB-46AD-E3A5ECADEB0A}"/>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4" name="Espace réservé du pied de page 3">
            <a:extLst>
              <a:ext uri="{FF2B5EF4-FFF2-40B4-BE49-F238E27FC236}">
                <a16:creationId xmlns:a16="http://schemas.microsoft.com/office/drawing/2014/main" id="{3EFEB6CA-EF22-298B-694A-5FBA8100F48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7BEC7A-6B70-880F-F4AA-6E49BA3AA078}"/>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257408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45259F1-346E-C85A-538D-494B6687681E}"/>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3" name="Espace réservé du pied de page 2">
            <a:extLst>
              <a:ext uri="{FF2B5EF4-FFF2-40B4-BE49-F238E27FC236}">
                <a16:creationId xmlns:a16="http://schemas.microsoft.com/office/drawing/2014/main" id="{44832130-B9D8-5A7C-5D59-82448DDA72F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6D2007-DAF3-E342-863B-DD2ABCAD863A}"/>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336783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84CBA-3C62-3638-8E19-D75F4292EF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4CBDEDC-58ED-EF59-85AD-996BEDFDF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668E85-3CFA-1495-A4AE-0697997EC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020A3D-BE3B-5766-9974-1B8565A8D988}"/>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6" name="Espace réservé du pied de page 5">
            <a:extLst>
              <a:ext uri="{FF2B5EF4-FFF2-40B4-BE49-F238E27FC236}">
                <a16:creationId xmlns:a16="http://schemas.microsoft.com/office/drawing/2014/main" id="{646E00CD-3299-3576-A3B7-DE127919F0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5FB9B4-3C07-60EF-0927-07A60A5446AE}"/>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270579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115A9-4660-9B2A-C5A9-D67AF3DCB2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6F8D32-6DE2-6C03-2A1C-160F21E45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981BA9B-5CA7-FD18-8435-E1FF89ABC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E413E7-067E-D2E5-D8D6-DE04D87D2FCE}"/>
              </a:ext>
            </a:extLst>
          </p:cNvPr>
          <p:cNvSpPr>
            <a:spLocks noGrp="1"/>
          </p:cNvSpPr>
          <p:nvPr>
            <p:ph type="dt" sz="half" idx="10"/>
          </p:nvPr>
        </p:nvSpPr>
        <p:spPr/>
        <p:txBody>
          <a:bodyPr/>
          <a:lstStyle/>
          <a:p>
            <a:fld id="{FCBAD152-AD31-4A9A-950B-8537676EBDF2}" type="datetimeFigureOut">
              <a:rPr lang="fr-FR" smtClean="0"/>
              <a:t>13/01/2026</a:t>
            </a:fld>
            <a:endParaRPr lang="fr-FR"/>
          </a:p>
        </p:txBody>
      </p:sp>
      <p:sp>
        <p:nvSpPr>
          <p:cNvPr id="6" name="Espace réservé du pied de page 5">
            <a:extLst>
              <a:ext uri="{FF2B5EF4-FFF2-40B4-BE49-F238E27FC236}">
                <a16:creationId xmlns:a16="http://schemas.microsoft.com/office/drawing/2014/main" id="{E5EE5B73-1250-E2B0-0BAA-4CBCCCE85E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948B46-673E-40AE-E6B7-BD6EA5686A04}"/>
              </a:ext>
            </a:extLst>
          </p:cNvPr>
          <p:cNvSpPr>
            <a:spLocks noGrp="1"/>
          </p:cNvSpPr>
          <p:nvPr>
            <p:ph type="sldNum" sz="quarter" idx="12"/>
          </p:nvPr>
        </p:nvSpPr>
        <p:spPr/>
        <p:txBody>
          <a:bodyPr/>
          <a:lstStyle/>
          <a:p>
            <a:fld id="{B36683D9-6CCE-4093-AD16-B7FD20F388C9}" type="slidenum">
              <a:rPr lang="fr-FR" smtClean="0"/>
              <a:t>‹N°›</a:t>
            </a:fld>
            <a:endParaRPr lang="fr-FR"/>
          </a:p>
        </p:txBody>
      </p:sp>
    </p:spTree>
    <p:extLst>
      <p:ext uri="{BB962C8B-B14F-4D97-AF65-F5344CB8AC3E}">
        <p14:creationId xmlns:p14="http://schemas.microsoft.com/office/powerpoint/2010/main" val="391354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FC4064-562E-3F08-8D33-C17A2A86B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83425E8-98AB-8AA9-314A-28932985B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6ED092-CF54-6AB9-46DC-8C2D4E17A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AD152-AD31-4A9A-950B-8537676EBDF2}" type="datetimeFigureOut">
              <a:rPr lang="fr-FR" smtClean="0"/>
              <a:t>13/01/2026</a:t>
            </a:fld>
            <a:endParaRPr lang="fr-FR"/>
          </a:p>
        </p:txBody>
      </p:sp>
      <p:sp>
        <p:nvSpPr>
          <p:cNvPr id="5" name="Espace réservé du pied de page 4">
            <a:extLst>
              <a:ext uri="{FF2B5EF4-FFF2-40B4-BE49-F238E27FC236}">
                <a16:creationId xmlns:a16="http://schemas.microsoft.com/office/drawing/2014/main" id="{F2D53802-BEB1-3357-3625-7BDAC9C42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A7F24C8-534B-04A4-BF93-EFBC8EC32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683D9-6CCE-4093-AD16-B7FD20F388C9}" type="slidenum">
              <a:rPr lang="fr-FR" smtClean="0"/>
              <a:t>‹N°›</a:t>
            </a:fld>
            <a:endParaRPr lang="fr-FR"/>
          </a:p>
        </p:txBody>
      </p:sp>
      <p:sp>
        <p:nvSpPr>
          <p:cNvPr id="7" name="MSIPCMContentMarking" descr="{&quot;HashCode&quot;:-468733573,&quot;Placement&quot;:&quot;Footer&quot;,&quot;Top&quot;:516.65155,&quot;Left&quot;:416.21347,&quot;SlideWidth&quot;:960,&quot;SlideHeight&quot;:540}">
            <a:extLst>
              <a:ext uri="{FF2B5EF4-FFF2-40B4-BE49-F238E27FC236}">
                <a16:creationId xmlns:a16="http://schemas.microsoft.com/office/drawing/2014/main" id="{7D7214B0-8165-5B37-B4AA-9BC87AEEF901}"/>
              </a:ext>
            </a:extLst>
          </p:cNvPr>
          <p:cNvSpPr txBox="1"/>
          <p:nvPr userDrawn="1"/>
        </p:nvSpPr>
        <p:spPr>
          <a:xfrm>
            <a:off x="5285911" y="6561475"/>
            <a:ext cx="1620178" cy="296525"/>
          </a:xfrm>
          <a:prstGeom prst="rect">
            <a:avLst/>
          </a:prstGeom>
          <a:noFill/>
        </p:spPr>
        <p:txBody>
          <a:bodyPr vert="horz" wrap="square" lIns="0" tIns="0" rIns="0" bIns="0" rtlCol="0" anchor="ctr" anchorCtr="1">
            <a:spAutoFit/>
          </a:bodyPr>
          <a:lstStyle/>
          <a:p>
            <a:pPr algn="ctr">
              <a:spcBef>
                <a:spcPts val="0"/>
              </a:spcBef>
              <a:spcAft>
                <a:spcPts val="0"/>
              </a:spcAft>
            </a:pPr>
            <a:r>
              <a:rPr lang="fr-FR" sz="1200">
                <a:solidFill>
                  <a:srgbClr val="008000"/>
                </a:solidFill>
                <a:latin typeface="Calibri" panose="020F0502020204030204" pitchFamily="34" charset="0"/>
              </a:rPr>
              <a:t>C1 Données Internes</a:t>
            </a:r>
          </a:p>
        </p:txBody>
      </p:sp>
    </p:spTree>
    <p:extLst>
      <p:ext uri="{BB962C8B-B14F-4D97-AF65-F5344CB8AC3E}">
        <p14:creationId xmlns:p14="http://schemas.microsoft.com/office/powerpoint/2010/main" val="70045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000000000000000000000000000000000</a:t>
            </a: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2" name="Rectangle 1"/>
          <p:cNvSpPr/>
          <p:nvPr/>
        </p:nvSpPr>
        <p:spPr>
          <a:xfrm>
            <a:off x="4783016" y="3169729"/>
            <a:ext cx="6949440" cy="1692964"/>
          </a:xfrm>
          <a:prstGeom prst="rect">
            <a:avLst/>
          </a:prstGeom>
        </p:spPr>
        <p:txBody>
          <a:bodyPr wrap="square">
            <a:spAutoFit/>
          </a:bodyPr>
          <a:lstStyle/>
          <a:p>
            <a:pPr algn="r"/>
            <a:r>
              <a:rPr lang="fr-FR" sz="2667" b="1" dirty="0">
                <a:solidFill>
                  <a:srgbClr val="000091"/>
                </a:solidFill>
                <a:latin typeface="Marianne" panose="02000000000000000000" pitchFamily="50" charset="0"/>
              </a:rPr>
              <a:t>KOHACON 2025</a:t>
            </a:r>
            <a:br>
              <a:rPr lang="fr-FR" sz="2667" b="1" dirty="0">
                <a:solidFill>
                  <a:srgbClr val="000091"/>
                </a:solidFill>
                <a:latin typeface="Marianne" panose="02000000000000000000" pitchFamily="50" charset="0"/>
              </a:rPr>
            </a:br>
            <a:r>
              <a:rPr lang="fr-FR" sz="2667" dirty="0">
                <a:solidFill>
                  <a:srgbClr val="000091"/>
                </a:solidFill>
                <a:latin typeface="Marianne" panose="02000000000000000000" pitchFamily="50" charset="0"/>
              </a:rPr>
              <a:t>Retour d’expérience</a:t>
            </a:r>
            <a:br>
              <a:rPr lang="fr-FR" sz="2667" b="1" dirty="0">
                <a:solidFill>
                  <a:srgbClr val="000091"/>
                </a:solidFill>
                <a:latin typeface="Marianne" panose="02000000000000000000" pitchFamily="50" charset="0"/>
              </a:rPr>
            </a:br>
            <a:endParaRPr lang="fr-FR" sz="2667" dirty="0">
              <a:latin typeface="Marianne" panose="02000000000000000000" pitchFamily="50" charset="0"/>
            </a:endParaRPr>
          </a:p>
          <a:p>
            <a:pPr algn="r"/>
            <a:r>
              <a:rPr lang="fr-FR" sz="2400" dirty="0">
                <a:latin typeface="Marianne" panose="02000000000000000000" pitchFamily="50" charset="0"/>
              </a:rPr>
              <a:t>Du 17 au23 novembre 2025</a:t>
            </a:r>
          </a:p>
        </p:txBody>
      </p:sp>
      <p:sp>
        <p:nvSpPr>
          <p:cNvPr id="3" name="Rectangle 2"/>
          <p:cNvSpPr/>
          <p:nvPr/>
        </p:nvSpPr>
        <p:spPr>
          <a:xfrm>
            <a:off x="615557" y="5829267"/>
            <a:ext cx="583900" cy="673165"/>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Espace réservé du pied de page 7"/>
          <p:cNvSpPr>
            <a:spLocks noGrp="1"/>
          </p:cNvSpPr>
          <p:nvPr>
            <p:ph type="ftr" sz="quarter" idx="11"/>
          </p:nvPr>
        </p:nvSpPr>
        <p:spPr>
          <a:xfrm>
            <a:off x="460221" y="5893223"/>
            <a:ext cx="2319193" cy="545252"/>
          </a:xfrm>
        </p:spPr>
        <p:txBody>
          <a:bodyPr/>
          <a:lstStyle/>
          <a:p>
            <a:r>
              <a:rPr lang="fr-FR" sz="3200" b="0" dirty="0">
                <a:solidFill>
                  <a:schemeClr val="bg1"/>
                </a:solidFill>
                <a:latin typeface="Marianne Medium" panose="02000000000000000000" pitchFamily="50" charset="0"/>
              </a:rPr>
              <a:t>MPDOC</a:t>
            </a:r>
          </a:p>
        </p:txBody>
      </p:sp>
      <p:sp>
        <p:nvSpPr>
          <p:cNvPr id="5" name="Espace réservé du pied de page 7">
            <a:extLst>
              <a:ext uri="{FF2B5EF4-FFF2-40B4-BE49-F238E27FC236}">
                <a16:creationId xmlns:a16="http://schemas.microsoft.com/office/drawing/2014/main" id="{6F9A2BC3-43EB-5E68-4935-1CB4108125B3}"/>
              </a:ext>
            </a:extLst>
          </p:cNvPr>
          <p:cNvSpPr txBox="1">
            <a:spLocks/>
          </p:cNvSpPr>
          <p:nvPr/>
        </p:nvSpPr>
        <p:spPr bwMode="gray">
          <a:xfrm>
            <a:off x="686558" y="5893223"/>
            <a:ext cx="2319193" cy="545252"/>
          </a:xfrm>
          <a:prstGeom prst="rect">
            <a:avLst/>
          </a:prstGeom>
        </p:spPr>
        <p:txBody>
          <a:bodyPr vert="horz" lIns="91440" tIns="45720" rIns="91440" bIns="45720" rtlCol="0" anchor="b" anchorCtr="0"/>
          <a:lstStyle>
            <a:defPPr>
              <a:defRPr lang="fr-FR"/>
            </a:defPPr>
            <a:lvl1pPr marL="0" algn="ctr" defTabSz="914400" rtl="0" eaLnBrk="1" latinLnBrk="0" hangingPunct="1">
              <a:defRPr sz="153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dirty="0">
                <a:solidFill>
                  <a:srgbClr val="000091"/>
                </a:solidFill>
                <a:latin typeface="Marianne Medium" panose="02000000000000000000" pitchFamily="50" charset="0"/>
              </a:rPr>
              <a:t>PDOC</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64C4F7-E183-2F30-DFEB-6BF362BA03D4}"/>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1E755BE2-01DF-5CC1-A60C-379ED763B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Rectangle 1043">
            <a:extLst>
              <a:ext uri="{FF2B5EF4-FFF2-40B4-BE49-F238E27FC236}">
                <a16:creationId xmlns:a16="http://schemas.microsoft.com/office/drawing/2014/main" id="{0A01DF60-EE6D-6875-5712-DEB1C0D78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re 5">
            <a:extLst>
              <a:ext uri="{FF2B5EF4-FFF2-40B4-BE49-F238E27FC236}">
                <a16:creationId xmlns:a16="http://schemas.microsoft.com/office/drawing/2014/main" id="{695AB794-7464-E4BC-06F4-C4CC2748B3E3}"/>
              </a:ext>
            </a:extLst>
          </p:cNvPr>
          <p:cNvSpPr txBox="1">
            <a:spLocks/>
          </p:cNvSpPr>
          <p:nvPr/>
        </p:nvSpPr>
        <p:spPr bwMode="gray">
          <a:xfrm>
            <a:off x="6106390" y="759126"/>
            <a:ext cx="4596245" cy="1711119"/>
          </a:xfrm>
          <a:prstGeom prst="rect">
            <a:avLst/>
          </a:prstGeom>
        </p:spPr>
        <p:txBody>
          <a:bodyPr vert="horz" lIns="91440" tIns="45720" rIns="91440" bIns="45720" rtlCol="0" anchor="ctr" anchorCtr="0">
            <a:normAutofit/>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en-US" sz="4000" kern="1200">
                <a:solidFill>
                  <a:schemeClr val="tx1"/>
                </a:solidFill>
                <a:latin typeface="+mj-lt"/>
                <a:ea typeface="+mj-ea"/>
                <a:cs typeface="+mj-cs"/>
              </a:rPr>
              <a:t>KOHACON 2025 - Wellington</a:t>
            </a:r>
          </a:p>
        </p:txBody>
      </p:sp>
      <p:sp>
        <p:nvSpPr>
          <p:cNvPr id="1045" name="Rectangle 1044">
            <a:extLst>
              <a:ext uri="{FF2B5EF4-FFF2-40B4-BE49-F238E27FC236}">
                <a16:creationId xmlns:a16="http://schemas.microsoft.com/office/drawing/2014/main" id="{F9980284-21D1-59D2-EF0E-37F6EF7B6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e politique de la nouvelle zélande divisée par état 13836218 PNG">
            <a:extLst>
              <a:ext uri="{FF2B5EF4-FFF2-40B4-BE49-F238E27FC236}">
                <a16:creationId xmlns:a16="http://schemas.microsoft.com/office/drawing/2014/main" id="{09EBAFDB-ECED-B588-72EB-EF274FA12A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4111" y="759126"/>
            <a:ext cx="3761978" cy="537425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FEB8C65-8E4D-473D-A85E-6D0DCBCA5001}"/>
              </a:ext>
            </a:extLst>
          </p:cNvPr>
          <p:cNvSpPr txBox="1"/>
          <p:nvPr/>
        </p:nvSpPr>
        <p:spPr>
          <a:xfrm>
            <a:off x="6106390" y="2470244"/>
            <a:ext cx="4676287" cy="3769836"/>
          </a:xfrm>
          <a:prstGeom prst="rect">
            <a:avLst/>
          </a:prstGeom>
        </p:spPr>
        <p:txBody>
          <a:bodyPr vert="horz" lIns="91440" tIns="45720" rIns="91440" bIns="45720" rtlCol="0" anchor="ctr">
            <a:normAutofit/>
          </a:bodyPr>
          <a:lstStyle/>
          <a:p>
            <a:r>
              <a:rPr lang="fr-FR" dirty="0"/>
              <a:t>KohaCon25 confirme la dynamique d’un projet collaboratif mondial en pleine évolution, dont les orientations techniques et éthiques rejoignent les préoccupations des institutions publiques en matière de souveraineté, d’interopérabilité et de gestion responsable des données.</a:t>
            </a:r>
          </a:p>
          <a:p>
            <a:br>
              <a:rPr lang="fr-FR" dirty="0"/>
            </a:br>
            <a:r>
              <a:rPr lang="fr-FR" dirty="0"/>
              <a:t>La participation à cet événement constitue un levier stratégique essentiel pour assurer une gouvernance éclairée du SIGB et anticiper les évolutions structurantes du paysage documentaire.</a:t>
            </a:r>
          </a:p>
        </p:txBody>
      </p:sp>
      <p:sp>
        <p:nvSpPr>
          <p:cNvPr id="22" name="Espace réservé du numéro de diapositive 21">
            <a:extLst>
              <a:ext uri="{FF2B5EF4-FFF2-40B4-BE49-F238E27FC236}">
                <a16:creationId xmlns:a16="http://schemas.microsoft.com/office/drawing/2014/main" id="{18E52B58-9FB2-1D30-D8D1-DF7DD162D844}"/>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en-US">
                <a:solidFill>
                  <a:schemeClr val="tx1"/>
                </a:solidFill>
              </a:rPr>
              <a:pPr>
                <a:spcAft>
                  <a:spcPts val="600"/>
                </a:spcAft>
              </a:pPr>
              <a:t>10</a:t>
            </a:fld>
            <a:endParaRPr lang="en-US">
              <a:solidFill>
                <a:schemeClr val="tx1"/>
              </a:solidFill>
            </a:endParaRPr>
          </a:p>
        </p:txBody>
      </p:sp>
      <p:pic>
        <p:nvPicPr>
          <p:cNvPr id="3" name="Image 2">
            <a:extLst>
              <a:ext uri="{FF2B5EF4-FFF2-40B4-BE49-F238E27FC236}">
                <a16:creationId xmlns:a16="http://schemas.microsoft.com/office/drawing/2014/main" id="{D5028A74-A668-ECC8-BCD2-22917DE2F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sp>
        <p:nvSpPr>
          <p:cNvPr id="10" name="Ellipse 9">
            <a:extLst>
              <a:ext uri="{FF2B5EF4-FFF2-40B4-BE49-F238E27FC236}">
                <a16:creationId xmlns:a16="http://schemas.microsoft.com/office/drawing/2014/main" id="{C1DB7616-C6AD-493E-195A-678B8D24155C}"/>
              </a:ext>
            </a:extLst>
          </p:cNvPr>
          <p:cNvSpPr/>
          <p:nvPr/>
        </p:nvSpPr>
        <p:spPr>
          <a:xfrm>
            <a:off x="3244461" y="3469114"/>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052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429B0F-E424-EA02-A8A1-BA47269FD338}"/>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ymétrie spatiale et temporelle d'une enclave : la Prusse-Orientale  (1919-1939) et Kaliningrad (1992-2004)">
            <a:extLst>
              <a:ext uri="{FF2B5EF4-FFF2-40B4-BE49-F238E27FC236}">
                <a16:creationId xmlns:a16="http://schemas.microsoft.com/office/drawing/2014/main" id="{A1082ED8-CE63-7DE8-3555-974A8C725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74" r="1672" b="9092"/>
          <a:stretch>
            <a:fillRect/>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re 5">
            <a:extLst>
              <a:ext uri="{FF2B5EF4-FFF2-40B4-BE49-F238E27FC236}">
                <a16:creationId xmlns:a16="http://schemas.microsoft.com/office/drawing/2014/main" id="{0AB698B9-E818-42AE-1DCB-2B22E498E893}"/>
              </a:ext>
            </a:extLst>
          </p:cNvPr>
          <p:cNvSpPr txBox="1">
            <a:spLocks/>
          </p:cNvSpPr>
          <p:nvPr/>
        </p:nvSpPr>
        <p:spPr bwMode="gray">
          <a:xfrm>
            <a:off x="7848600" y="1122363"/>
            <a:ext cx="4023360" cy="3204134"/>
          </a:xfrm>
          <a:prstGeom prst="rect">
            <a:avLst/>
          </a:prstGeom>
        </p:spPr>
        <p:txBody>
          <a:bodyPr vert="horz" lIns="91440" tIns="45720" rIns="91440" bIns="45720" rtlCol="0" anchor="b" anchorCtr="0">
            <a:normAutofit/>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en-US" sz="4800">
                <a:solidFill>
                  <a:schemeClr val="tx1"/>
                </a:solidFill>
                <a:latin typeface="+mj-lt"/>
              </a:rPr>
              <a:t>KOHACON 2026 - Karlsruhe</a:t>
            </a:r>
          </a:p>
        </p:txBody>
      </p:sp>
      <p:sp>
        <p:nvSpPr>
          <p:cNvPr id="6" name="ZoneTexte 5">
            <a:extLst>
              <a:ext uri="{FF2B5EF4-FFF2-40B4-BE49-F238E27FC236}">
                <a16:creationId xmlns:a16="http://schemas.microsoft.com/office/drawing/2014/main" id="{72BDAD6B-068C-973F-55CF-732A9A46BC01}"/>
              </a:ext>
            </a:extLst>
          </p:cNvPr>
          <p:cNvSpPr txBox="1"/>
          <p:nvPr/>
        </p:nvSpPr>
        <p:spPr>
          <a:xfrm>
            <a:off x="7848600" y="4872922"/>
            <a:ext cx="4023360" cy="1208141"/>
          </a:xfrm>
          <a:prstGeom prst="rect">
            <a:avLst/>
          </a:prstGeom>
        </p:spPr>
        <p:txBody>
          <a:bodyPr vert="horz" lIns="91440" tIns="45720" rIns="91440" bIns="45720" rtlCol="0">
            <a:normAutofit/>
          </a:bodyPr>
          <a:lstStyle/>
          <a:p>
            <a:pPr>
              <a:lnSpc>
                <a:spcPct val="90000"/>
              </a:lnSpc>
              <a:spcBef>
                <a:spcPts val="1000"/>
              </a:spcBef>
            </a:pPr>
            <a:r>
              <a:rPr lang="en-US" sz="2000"/>
              <a:t>Rendez vous à l’automne prochain</a:t>
            </a:r>
          </a:p>
        </p:txBody>
      </p:sp>
      <p:sp>
        <p:nvSpPr>
          <p:cNvPr id="4107" name="Rectangle 4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space réservé du numéro de diapositive 21">
            <a:extLst>
              <a:ext uri="{FF2B5EF4-FFF2-40B4-BE49-F238E27FC236}">
                <a16:creationId xmlns:a16="http://schemas.microsoft.com/office/drawing/2014/main" id="{5DE87292-2DEA-3CD0-CF08-F8F8CD69AC24}"/>
              </a:ext>
            </a:extLst>
          </p:cNvPr>
          <p:cNvSpPr>
            <a:spLocks noGrp="1"/>
          </p:cNvSpPr>
          <p:nvPr>
            <p:ph type="sldNum" sz="quarter" idx="12"/>
          </p:nvPr>
        </p:nvSpPr>
        <p:spPr>
          <a:xfrm>
            <a:off x="11150138" y="6356350"/>
            <a:ext cx="721822" cy="365125"/>
          </a:xfrm>
        </p:spPr>
        <p:txBody>
          <a:bodyPr vert="horz" lIns="91440" tIns="45720" rIns="91440" bIns="45720" rtlCol="0" anchor="ctr">
            <a:normAutofit/>
          </a:bodyPr>
          <a:lstStyle/>
          <a:p>
            <a:pPr>
              <a:spcAft>
                <a:spcPts val="600"/>
              </a:spcAft>
              <a:defRPr/>
            </a:pPr>
            <a:fld id="{733122C9-A0B9-462F-8757-0847AD287B63}" type="slidenum">
              <a:rPr lang="en-US">
                <a:solidFill>
                  <a:schemeClr val="tx1">
                    <a:lumMod val="50000"/>
                    <a:lumOff val="50000"/>
                  </a:schemeClr>
                </a:solidFill>
                <a:latin typeface="Calibri" panose="020F0502020204030204"/>
              </a:rPr>
              <a:pPr>
                <a:spcAft>
                  <a:spcPts val="600"/>
                </a:spcAft>
                <a:defRPr/>
              </a:pPr>
              <a:t>11</a:t>
            </a:fld>
            <a:endParaRPr lang="en-US">
              <a:solidFill>
                <a:schemeClr val="tx1">
                  <a:lumMod val="50000"/>
                  <a:lumOff val="50000"/>
                </a:schemeClr>
              </a:solidFill>
              <a:latin typeface="Calibri" panose="020F0502020204030204"/>
            </a:endParaRPr>
          </a:p>
        </p:txBody>
      </p:sp>
      <p:pic>
        <p:nvPicPr>
          <p:cNvPr id="3" name="Image 2">
            <a:extLst>
              <a:ext uri="{FF2B5EF4-FFF2-40B4-BE49-F238E27FC236}">
                <a16:creationId xmlns:a16="http://schemas.microsoft.com/office/drawing/2014/main" id="{05B0A2CA-9768-AAF4-E6D9-7B42C45D6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sp>
        <p:nvSpPr>
          <p:cNvPr id="10" name="Ellipse 9">
            <a:extLst>
              <a:ext uri="{FF2B5EF4-FFF2-40B4-BE49-F238E27FC236}">
                <a16:creationId xmlns:a16="http://schemas.microsoft.com/office/drawing/2014/main" id="{5714D0DE-0C17-CCD2-19BE-9FB810E9775F}"/>
              </a:ext>
            </a:extLst>
          </p:cNvPr>
          <p:cNvSpPr/>
          <p:nvPr/>
        </p:nvSpPr>
        <p:spPr>
          <a:xfrm>
            <a:off x="91656" y="4146497"/>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586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Rectangle 1043">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re 5"/>
          <p:cNvSpPr txBox="1">
            <a:spLocks/>
          </p:cNvSpPr>
          <p:nvPr/>
        </p:nvSpPr>
        <p:spPr bwMode="gray">
          <a:xfrm>
            <a:off x="6106390" y="759126"/>
            <a:ext cx="4596245" cy="1711119"/>
          </a:xfrm>
          <a:prstGeom prst="rect">
            <a:avLst/>
          </a:prstGeom>
        </p:spPr>
        <p:txBody>
          <a:bodyPr vert="horz" lIns="91440" tIns="45720" rIns="91440" bIns="45720" rtlCol="0" anchor="ctr" anchorCtr="0">
            <a:normAutofit/>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en-US" sz="4000" kern="1200">
                <a:solidFill>
                  <a:schemeClr val="tx1"/>
                </a:solidFill>
                <a:latin typeface="+mj-lt"/>
                <a:ea typeface="+mj-ea"/>
                <a:cs typeface="+mj-cs"/>
              </a:rPr>
              <a:t>KOHACON 2025 - Wellington</a:t>
            </a:r>
          </a:p>
        </p:txBody>
      </p:sp>
      <p:sp>
        <p:nvSpPr>
          <p:cNvPr id="1045" name="Rectangle 1044">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e politique de la nouvelle zélande divisée par état 13836218 PNG">
            <a:extLst>
              <a:ext uri="{FF2B5EF4-FFF2-40B4-BE49-F238E27FC236}">
                <a16:creationId xmlns:a16="http://schemas.microsoft.com/office/drawing/2014/main" id="{238DDA1F-A5BE-3123-6CF9-127B58E3E5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4111" y="759126"/>
            <a:ext cx="3761978" cy="537425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B0BC23B-430C-545E-19B0-8E328CA0ECF6}"/>
              </a:ext>
            </a:extLst>
          </p:cNvPr>
          <p:cNvSpPr txBox="1"/>
          <p:nvPr/>
        </p:nvSpPr>
        <p:spPr>
          <a:xfrm>
            <a:off x="6106390" y="2470244"/>
            <a:ext cx="4477111" cy="3769836"/>
          </a:xfrm>
          <a:prstGeom prst="rect">
            <a:avLst/>
          </a:prstGeom>
        </p:spPr>
        <p:txBody>
          <a:bodyPr vert="horz" lIns="91440" tIns="45720" rIns="91440" bIns="45720" rtlCol="0" anchor="ctr">
            <a:normAutofit/>
          </a:bodyPr>
          <a:lstStyle/>
          <a:p>
            <a:pPr>
              <a:lnSpc>
                <a:spcPct val="90000"/>
              </a:lnSpc>
              <a:spcAft>
                <a:spcPts val="600"/>
              </a:spcAft>
            </a:pPr>
            <a:r>
              <a:rPr lang="fr-FR" sz="2000" dirty="0"/>
              <a:t>La communauté internationale de Koha s’est réunie à Wellington pour célébrer les 25 ans du premier SIGB libre au monde. </a:t>
            </a:r>
            <a:br>
              <a:rPr lang="fr-FR" sz="2000" dirty="0"/>
            </a:br>
            <a:r>
              <a:rPr lang="fr-FR" sz="2000" dirty="0"/>
              <a:t>Durant six jours, du 17 au 23 novembre, conférences, ateliers, rencontres culturelles et sessions de travail collaboratif ont mêlé innovation technique, réflexion éthique et renforcement de la communauté.</a:t>
            </a:r>
          </a:p>
        </p:txBody>
      </p:sp>
      <p:sp>
        <p:nvSpPr>
          <p:cNvPr id="22" name="Espace réservé du numéro de diapositive 21"/>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en-US">
                <a:solidFill>
                  <a:schemeClr val="tx1"/>
                </a:solidFill>
              </a:rPr>
              <a:pPr>
                <a:spcAft>
                  <a:spcPts val="600"/>
                </a:spcAft>
              </a:pPr>
              <a:t>2</a:t>
            </a:fld>
            <a:endParaRPr lang="en-US">
              <a:solidFill>
                <a:schemeClr val="tx1"/>
              </a:solidFill>
            </a:endParaRPr>
          </a:p>
        </p:txBody>
      </p:sp>
      <p:pic>
        <p:nvPicPr>
          <p:cNvPr id="3" name="Image 2">
            <a:extLst>
              <a:ext uri="{FF2B5EF4-FFF2-40B4-BE49-F238E27FC236}">
                <a16:creationId xmlns:a16="http://schemas.microsoft.com/office/drawing/2014/main" id="{5D5ACC01-49F7-6978-11EF-5E855CBE6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sp>
        <p:nvSpPr>
          <p:cNvPr id="10" name="Ellipse 9">
            <a:extLst>
              <a:ext uri="{FF2B5EF4-FFF2-40B4-BE49-F238E27FC236}">
                <a16:creationId xmlns:a16="http://schemas.microsoft.com/office/drawing/2014/main" id="{05289A25-E452-DD6C-CB79-EE0A61D3583A}"/>
              </a:ext>
            </a:extLst>
          </p:cNvPr>
          <p:cNvSpPr/>
          <p:nvPr/>
        </p:nvSpPr>
        <p:spPr>
          <a:xfrm>
            <a:off x="3244461" y="3469114"/>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21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E415DD-E9B8-6D7B-CE2D-5B5697026166}"/>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415C0020-39F6-9193-0B66-0692FF829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4" name="Rectangle 1043">
            <a:extLst>
              <a:ext uri="{FF2B5EF4-FFF2-40B4-BE49-F238E27FC236}">
                <a16:creationId xmlns:a16="http://schemas.microsoft.com/office/drawing/2014/main" id="{8D0057EA-89D4-7527-CB2D-73D3CFF5C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a:extLst>
              <a:ext uri="{FF2B5EF4-FFF2-40B4-BE49-F238E27FC236}">
                <a16:creationId xmlns:a16="http://schemas.microsoft.com/office/drawing/2014/main" id="{1C4FE8CE-3BAF-AD8D-A395-DDC52F98A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space réservé du numéro de diapositive 21">
            <a:extLst>
              <a:ext uri="{FF2B5EF4-FFF2-40B4-BE49-F238E27FC236}">
                <a16:creationId xmlns:a16="http://schemas.microsoft.com/office/drawing/2014/main" id="{E8B07D4A-1D3F-894D-ABF7-D859AE831877}"/>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fr-FR" smtClean="0">
                <a:solidFill>
                  <a:schemeClr val="tx1"/>
                </a:solidFill>
              </a:rPr>
              <a:pPr>
                <a:spcAft>
                  <a:spcPts val="600"/>
                </a:spcAft>
              </a:pPr>
              <a:t>3</a:t>
            </a:fld>
            <a:endParaRPr lang="fr-FR" dirty="0">
              <a:solidFill>
                <a:schemeClr val="tx1"/>
              </a:solidFill>
            </a:endParaRPr>
          </a:p>
        </p:txBody>
      </p:sp>
      <p:sp>
        <p:nvSpPr>
          <p:cNvPr id="4" name="Espace réservé du numéro de diapositive 21">
            <a:extLst>
              <a:ext uri="{FF2B5EF4-FFF2-40B4-BE49-F238E27FC236}">
                <a16:creationId xmlns:a16="http://schemas.microsoft.com/office/drawing/2014/main" id="{000EC193-5DF9-AB50-3DF5-EDAB498D9042}"/>
              </a:ext>
            </a:extLst>
          </p:cNvPr>
          <p:cNvSpPr txBox="1">
            <a:spLocks/>
          </p:cNvSpPr>
          <p:nvPr/>
        </p:nvSpPr>
        <p:spPr bwMode="gray">
          <a:xfrm>
            <a:off x="9077706" y="6356350"/>
            <a:ext cx="2743200" cy="36512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733122C9-A0B9-462F-8757-0847AD287B63}" type="slidenum">
              <a:rPr lang="en-US" smtClean="0">
                <a:solidFill>
                  <a:schemeClr val="bg1"/>
                </a:solidFill>
                <a:latin typeface="Calibri" panose="020F0502020204030204"/>
              </a:rPr>
              <a:pPr>
                <a:spcAft>
                  <a:spcPts val="600"/>
                </a:spcAft>
                <a:defRPr/>
              </a:pPr>
              <a:t>3</a:t>
            </a:fld>
            <a:endParaRPr lang="en-US">
              <a:solidFill>
                <a:schemeClr val="bg1"/>
              </a:solidFill>
              <a:latin typeface="Calibri" panose="020F0502020204030204"/>
            </a:endParaRPr>
          </a:p>
        </p:txBody>
      </p:sp>
      <p:pic>
        <p:nvPicPr>
          <p:cNvPr id="3074" name="Picture 2" descr="Atlas Monde : Cartes et informations sur les pays">
            <a:extLst>
              <a:ext uri="{FF2B5EF4-FFF2-40B4-BE49-F238E27FC236}">
                <a16:creationId xmlns:a16="http://schemas.microsoft.com/office/drawing/2014/main" id="{970AC925-3F51-5360-A1AF-F09ECE8BED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2264" y="643466"/>
            <a:ext cx="10467472" cy="557106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21">
            <a:extLst>
              <a:ext uri="{FF2B5EF4-FFF2-40B4-BE49-F238E27FC236}">
                <a16:creationId xmlns:a16="http://schemas.microsoft.com/office/drawing/2014/main" id="{7B8954C2-2E79-13AF-25B1-E46079E5DDB2}"/>
              </a:ext>
            </a:extLst>
          </p:cNvPr>
          <p:cNvSpPr txBox="1">
            <a:spLocks/>
          </p:cNvSpPr>
          <p:nvPr/>
        </p:nvSpPr>
        <p:spPr bwMode="gray">
          <a:xfrm>
            <a:off x="8610600" y="6356350"/>
            <a:ext cx="2743200" cy="36512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33122C9-A0B9-462F-8757-0847AD287B63}" type="slidenum">
              <a:rPr lang="en-US" smtClean="0"/>
              <a:pPr>
                <a:spcAft>
                  <a:spcPts val="600"/>
                </a:spcAft>
              </a:pPr>
              <a:t>3</a:t>
            </a:fld>
            <a:endParaRPr lang="en-US"/>
          </a:p>
        </p:txBody>
      </p:sp>
      <p:pic>
        <p:nvPicPr>
          <p:cNvPr id="7" name="Image 6">
            <a:extLst>
              <a:ext uri="{FF2B5EF4-FFF2-40B4-BE49-F238E27FC236}">
                <a16:creationId xmlns:a16="http://schemas.microsoft.com/office/drawing/2014/main" id="{CD16F30A-CEDC-8822-A5DA-A24920C7E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sp>
        <p:nvSpPr>
          <p:cNvPr id="10" name="Ellipse 9">
            <a:extLst>
              <a:ext uri="{FF2B5EF4-FFF2-40B4-BE49-F238E27FC236}">
                <a16:creationId xmlns:a16="http://schemas.microsoft.com/office/drawing/2014/main" id="{A6C28B3C-8815-B469-0234-6CE0F684CB35}"/>
              </a:ext>
            </a:extLst>
          </p:cNvPr>
          <p:cNvSpPr/>
          <p:nvPr/>
        </p:nvSpPr>
        <p:spPr>
          <a:xfrm>
            <a:off x="10835956" y="5625616"/>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9577A76-ED68-A5C9-DEB4-65D90B313C92}"/>
              </a:ext>
            </a:extLst>
          </p:cNvPr>
          <p:cNvSpPr/>
          <p:nvPr/>
        </p:nvSpPr>
        <p:spPr>
          <a:xfrm>
            <a:off x="8001316" y="3625366"/>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0548CCE9-D82A-3CCB-BA48-1739344D97AD}"/>
              </a:ext>
            </a:extLst>
          </p:cNvPr>
          <p:cNvSpPr/>
          <p:nvPr/>
        </p:nvSpPr>
        <p:spPr>
          <a:xfrm>
            <a:off x="5620254" y="1905207"/>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9A9DD06D-EBF0-B35B-334C-F746CE17BC41}"/>
              </a:ext>
            </a:extLst>
          </p:cNvPr>
          <p:cNvSpPr/>
          <p:nvPr/>
        </p:nvSpPr>
        <p:spPr>
          <a:xfrm>
            <a:off x="3782401" y="5629061"/>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9F147F8-81B5-C3B9-78E9-9969AC7D59A1}"/>
              </a:ext>
            </a:extLst>
          </p:cNvPr>
          <p:cNvSpPr/>
          <p:nvPr/>
        </p:nvSpPr>
        <p:spPr>
          <a:xfrm>
            <a:off x="6281158" y="4189560"/>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2CC2CFB-004B-1DBF-9514-3A3E2E2FA927}"/>
              </a:ext>
            </a:extLst>
          </p:cNvPr>
          <p:cNvSpPr/>
          <p:nvPr/>
        </p:nvSpPr>
        <p:spPr>
          <a:xfrm>
            <a:off x="6458676" y="2777219"/>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6E9482E9-EEE8-C502-A4CE-F8F325573627}"/>
              </a:ext>
            </a:extLst>
          </p:cNvPr>
          <p:cNvSpPr/>
          <p:nvPr/>
        </p:nvSpPr>
        <p:spPr>
          <a:xfrm>
            <a:off x="8966486" y="4369560"/>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DD6BA399-EE6B-3FA1-BCFF-8BA11CE56C85}"/>
              </a:ext>
            </a:extLst>
          </p:cNvPr>
          <p:cNvSpPr/>
          <p:nvPr/>
        </p:nvSpPr>
        <p:spPr>
          <a:xfrm>
            <a:off x="5440254" y="2099516"/>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DB07BB6-4DE4-DF2D-6F17-4BAD438E0341}"/>
              </a:ext>
            </a:extLst>
          </p:cNvPr>
          <p:cNvSpPr/>
          <p:nvPr/>
        </p:nvSpPr>
        <p:spPr>
          <a:xfrm>
            <a:off x="7087985" y="2964850"/>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DE2BB9CA-C2BF-7920-A5E1-0236974BF9F0}"/>
              </a:ext>
            </a:extLst>
          </p:cNvPr>
          <p:cNvSpPr/>
          <p:nvPr/>
        </p:nvSpPr>
        <p:spPr>
          <a:xfrm>
            <a:off x="3041086" y="2687219"/>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66985926-263D-D55F-1325-2E315DFDD991}"/>
              </a:ext>
            </a:extLst>
          </p:cNvPr>
          <p:cNvSpPr/>
          <p:nvPr/>
        </p:nvSpPr>
        <p:spPr>
          <a:xfrm>
            <a:off x="6707739" y="1544878"/>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A6ED50E-B7A6-12EF-94F8-C89141C09565}"/>
              </a:ext>
            </a:extLst>
          </p:cNvPr>
          <p:cNvSpPr/>
          <p:nvPr/>
        </p:nvSpPr>
        <p:spPr>
          <a:xfrm>
            <a:off x="2697054" y="1905207"/>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1A17B531-4E48-2CE9-4DDF-0E2F0A9C6501}"/>
              </a:ext>
            </a:extLst>
          </p:cNvPr>
          <p:cNvSpPr txBox="1"/>
          <p:nvPr/>
        </p:nvSpPr>
        <p:spPr>
          <a:xfrm>
            <a:off x="183650" y="3737946"/>
            <a:ext cx="2857436" cy="2862322"/>
          </a:xfrm>
          <a:prstGeom prst="rect">
            <a:avLst/>
          </a:prstGeom>
          <a:solidFill>
            <a:schemeClr val="bg1"/>
          </a:solidFill>
        </p:spPr>
        <p:txBody>
          <a:bodyPr wrap="square">
            <a:spAutoFit/>
          </a:bodyPr>
          <a:lstStyle/>
          <a:p>
            <a:r>
              <a:rPr lang="fr-FR" sz="1200" dirty="0"/>
              <a:t>KohaCon24 – Montréal, Canada</a:t>
            </a:r>
          </a:p>
          <a:p>
            <a:r>
              <a:rPr lang="fr-FR" sz="1200" dirty="0"/>
              <a:t>KohaCon23 – Helsinki, Finlande</a:t>
            </a:r>
          </a:p>
          <a:p>
            <a:r>
              <a:rPr lang="fr-FR" sz="1200" dirty="0"/>
              <a:t>KohaCon22 – Lawrence, USA</a:t>
            </a:r>
          </a:p>
          <a:p>
            <a:r>
              <a:rPr lang="fr-FR" sz="1200" dirty="0"/>
              <a:t>KohaCon21 – Islamabad, Pakistan</a:t>
            </a:r>
          </a:p>
          <a:p>
            <a:r>
              <a:rPr lang="fr-FR" sz="1200" dirty="0"/>
              <a:t>KohaCon20 – Wellington, Nouvelle Zélande</a:t>
            </a:r>
          </a:p>
          <a:p>
            <a:r>
              <a:rPr lang="fr-FR" sz="1200" dirty="0"/>
              <a:t>KohaCon19 – Dublin, Irlande</a:t>
            </a:r>
          </a:p>
          <a:p>
            <a:r>
              <a:rPr lang="fr-FR" sz="1200" dirty="0"/>
              <a:t>KohaCon18 – Portland, USA</a:t>
            </a:r>
          </a:p>
          <a:p>
            <a:r>
              <a:rPr lang="fr-FR" sz="1200" dirty="0"/>
              <a:t>KohaCon17 – Philippines</a:t>
            </a:r>
          </a:p>
          <a:p>
            <a:r>
              <a:rPr lang="fr-FR" sz="1200" dirty="0"/>
              <a:t>KohaCon16 – Thessaloniki, Grèce</a:t>
            </a:r>
          </a:p>
          <a:p>
            <a:r>
              <a:rPr lang="fr-FR" sz="1200" dirty="0"/>
              <a:t>KohaCon15 – Ibadan, Nigeria</a:t>
            </a:r>
          </a:p>
          <a:p>
            <a:r>
              <a:rPr lang="fr-FR" sz="1200" dirty="0"/>
              <a:t>KohaCon14 – Cordoba, Argentine</a:t>
            </a:r>
          </a:p>
          <a:p>
            <a:r>
              <a:rPr lang="fr-FR" sz="1200" dirty="0"/>
              <a:t>KohaCon13 – Reno, USA</a:t>
            </a:r>
          </a:p>
          <a:p>
            <a:r>
              <a:rPr lang="fr-FR" sz="1200" dirty="0"/>
              <a:t>KohaCon12 – Edinburgh, Ecosse</a:t>
            </a:r>
          </a:p>
          <a:p>
            <a:r>
              <a:rPr lang="fr-FR" sz="1200" dirty="0"/>
              <a:t>KohaCon11 – Thane, Inde</a:t>
            </a:r>
          </a:p>
          <a:p>
            <a:r>
              <a:rPr lang="fr-FR" sz="1200" dirty="0"/>
              <a:t>KohaCon10 – Wellington, Nouvelle Zélande</a:t>
            </a:r>
          </a:p>
        </p:txBody>
      </p:sp>
      <p:sp>
        <p:nvSpPr>
          <p:cNvPr id="23" name="Ellipse 22">
            <a:extLst>
              <a:ext uri="{FF2B5EF4-FFF2-40B4-BE49-F238E27FC236}">
                <a16:creationId xmlns:a16="http://schemas.microsoft.com/office/drawing/2014/main" id="{6ADC6AB2-A782-249C-3213-2934BB1BF8DF}"/>
              </a:ext>
            </a:extLst>
          </p:cNvPr>
          <p:cNvSpPr/>
          <p:nvPr/>
        </p:nvSpPr>
        <p:spPr>
          <a:xfrm>
            <a:off x="2517054" y="2828435"/>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389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1D542A-0A46-E3ED-8CE9-E314E6E15C12}"/>
            </a:ext>
          </a:extLst>
        </p:cNvPr>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B0B1B9AB-16FF-4B13-0CA4-3D5F6AE5648A}"/>
              </a:ext>
            </a:extLst>
          </p:cNvPr>
          <p:cNvPicPr>
            <a:picLocks noChangeAspect="1"/>
          </p:cNvPicPr>
          <p:nvPr/>
        </p:nvPicPr>
        <p:blipFill>
          <a:blip r:embed="rId3"/>
          <a:srcRect t="5225" r="20138" b="3866"/>
          <a:stretch>
            <a:fillRect/>
          </a:stretch>
        </p:blipFill>
        <p:spPr>
          <a:xfrm>
            <a:off x="3523488" y="10"/>
            <a:ext cx="8668512" cy="6857990"/>
          </a:xfrm>
          <a:prstGeom prst="rect">
            <a:avLst/>
          </a:prstGeom>
        </p:spPr>
      </p:pic>
      <p:sp>
        <p:nvSpPr>
          <p:cNvPr id="1072" name="Rectangle 107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re 5">
            <a:extLst>
              <a:ext uri="{FF2B5EF4-FFF2-40B4-BE49-F238E27FC236}">
                <a16:creationId xmlns:a16="http://schemas.microsoft.com/office/drawing/2014/main" id="{C1A3713B-0EB3-B049-8B6D-12CFBA9210D1}"/>
              </a:ext>
            </a:extLst>
          </p:cNvPr>
          <p:cNvSpPr txBox="1">
            <a:spLocks/>
          </p:cNvSpPr>
          <p:nvPr/>
        </p:nvSpPr>
        <p:spPr bwMode="gray">
          <a:xfrm>
            <a:off x="371094" y="1161288"/>
            <a:ext cx="3438144" cy="1124712"/>
          </a:xfrm>
          <a:prstGeom prst="rect">
            <a:avLst/>
          </a:prstGeom>
        </p:spPr>
        <p:txBody>
          <a:bodyPr vert="horz" lIns="91440" tIns="45720" rIns="91440" bIns="45720" rtlCol="0" anchor="b" anchorCtr="0">
            <a:normAutofit/>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en-US" sz="2800">
                <a:solidFill>
                  <a:schemeClr val="tx1"/>
                </a:solidFill>
                <a:latin typeface="+mj-lt"/>
              </a:rPr>
              <a:t>KOHACON 2025 - Wellington</a:t>
            </a:r>
          </a:p>
        </p:txBody>
      </p:sp>
      <p:sp>
        <p:nvSpPr>
          <p:cNvPr id="1073" name="Rectangle 107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74" name="Rectangle 107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378D989B-8953-0D1F-F190-8C00747A1FF6}"/>
              </a:ext>
            </a:extLst>
          </p:cNvPr>
          <p:cNvSpPr txBox="1"/>
          <p:nvPr/>
        </p:nvSpPr>
        <p:spPr>
          <a:xfrm>
            <a:off x="371094" y="2718054"/>
            <a:ext cx="3915156" cy="2395728"/>
          </a:xfrm>
          <a:prstGeom prst="rect">
            <a:avLst/>
          </a:prstGeom>
        </p:spPr>
        <p:txBody>
          <a:bodyPr vert="horz" lIns="91440" tIns="45720" rIns="91440" bIns="45720" rtlCol="0" anchor="t">
            <a:normAutofit/>
          </a:bodyPr>
          <a:lstStyle/>
          <a:p>
            <a:pPr>
              <a:lnSpc>
                <a:spcPct val="90000"/>
              </a:lnSpc>
              <a:spcAft>
                <a:spcPts val="600"/>
              </a:spcAft>
            </a:pPr>
            <a:r>
              <a:rPr lang="fr-FR" sz="2400"/>
              <a:t>La conférence s’est ouverte par un </a:t>
            </a:r>
            <a:r>
              <a:rPr lang="fr-FR" sz="2400" b="1" dirty="0" err="1"/>
              <a:t>pōwhiri</a:t>
            </a:r>
            <a:r>
              <a:rPr lang="fr-FR" sz="2400" b="1" dirty="0"/>
              <a:t> </a:t>
            </a:r>
            <a:r>
              <a:rPr lang="fr-FR" sz="2400" dirty="0"/>
              <a:t>(cérémonie Maori de Bienvenue) au marae de Te </a:t>
            </a:r>
            <a:r>
              <a:rPr lang="fr-FR" sz="2400" dirty="0" err="1"/>
              <a:t>Herenga</a:t>
            </a:r>
            <a:r>
              <a:rPr lang="fr-FR" sz="2400" dirty="0"/>
              <a:t> Waka, soulignant l’importance des valeurs </a:t>
            </a:r>
            <a:r>
              <a:rPr lang="fr-FR" sz="2400" dirty="0" err="1"/>
              <a:t>māori</a:t>
            </a:r>
            <a:r>
              <a:rPr lang="fr-FR" sz="2400" dirty="0"/>
              <a:t> d’accueil et de communauté.</a:t>
            </a:r>
          </a:p>
        </p:txBody>
      </p:sp>
      <p:sp>
        <p:nvSpPr>
          <p:cNvPr id="22" name="Espace réservé du numéro de diapositive 21">
            <a:extLst>
              <a:ext uri="{FF2B5EF4-FFF2-40B4-BE49-F238E27FC236}">
                <a16:creationId xmlns:a16="http://schemas.microsoft.com/office/drawing/2014/main" id="{F1DFC3A3-AD56-7725-6EAE-0790FEB5A47C}"/>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defRPr/>
            </a:pPr>
            <a:fld id="{733122C9-A0B9-462F-8757-0847AD287B63}" type="slidenum">
              <a:rPr lang="en-US">
                <a:solidFill>
                  <a:schemeClr val="bg1"/>
                </a:solidFill>
                <a:latin typeface="Calibri" panose="020F0502020204030204"/>
              </a:rPr>
              <a:pPr>
                <a:spcAft>
                  <a:spcPts val="600"/>
                </a:spcAft>
                <a:defRPr/>
              </a:pPr>
              <a:t>4</a:t>
            </a:fld>
            <a:endParaRPr lang="en-US">
              <a:solidFill>
                <a:schemeClr val="bg1"/>
              </a:solidFill>
              <a:latin typeface="Calibri" panose="020F0502020204030204"/>
            </a:endParaRPr>
          </a:p>
        </p:txBody>
      </p:sp>
      <p:pic>
        <p:nvPicPr>
          <p:cNvPr id="3" name="Image 2">
            <a:extLst>
              <a:ext uri="{FF2B5EF4-FFF2-40B4-BE49-F238E27FC236}">
                <a16:creationId xmlns:a16="http://schemas.microsoft.com/office/drawing/2014/main" id="{D6255242-4910-330F-8F05-83722BD3C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spTree>
    <p:extLst>
      <p:ext uri="{BB962C8B-B14F-4D97-AF65-F5344CB8AC3E}">
        <p14:creationId xmlns:p14="http://schemas.microsoft.com/office/powerpoint/2010/main" val="111516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0BE5DD-AF69-31CD-021B-6908527F7504}"/>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07E8467F-DCFC-C37A-9D14-4541E2731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4" name="Rectangle 1043">
            <a:extLst>
              <a:ext uri="{FF2B5EF4-FFF2-40B4-BE49-F238E27FC236}">
                <a16:creationId xmlns:a16="http://schemas.microsoft.com/office/drawing/2014/main" id="{8300873E-A714-D632-3AFC-119588972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re 5">
            <a:extLst>
              <a:ext uri="{FF2B5EF4-FFF2-40B4-BE49-F238E27FC236}">
                <a16:creationId xmlns:a16="http://schemas.microsoft.com/office/drawing/2014/main" id="{C1100239-43D8-F8F7-1988-B93B6EAC2692}"/>
              </a:ext>
            </a:extLst>
          </p:cNvPr>
          <p:cNvSpPr txBox="1">
            <a:spLocks/>
          </p:cNvSpPr>
          <p:nvPr/>
        </p:nvSpPr>
        <p:spPr bwMode="gray">
          <a:xfrm>
            <a:off x="6106390" y="759126"/>
            <a:ext cx="4596245" cy="1711119"/>
          </a:xfrm>
          <a:prstGeom prst="rect">
            <a:avLst/>
          </a:prstGeom>
        </p:spPr>
        <p:txBody>
          <a:bodyPr vert="horz" lIns="91440" tIns="45720" rIns="91440" bIns="45720" rtlCol="0" anchor="ctr" anchorCtr="0">
            <a:normAutofit lnSpcReduction="10000"/>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fr-FR" sz="4000" kern="1200" dirty="0">
                <a:solidFill>
                  <a:schemeClr val="tx1"/>
                </a:solidFill>
                <a:latin typeface="+mj-lt"/>
                <a:ea typeface="+mj-ea"/>
                <a:cs typeface="+mj-cs"/>
              </a:rPr>
              <a:t>3 jours de conférences et de retours d’expérience</a:t>
            </a:r>
          </a:p>
        </p:txBody>
      </p:sp>
      <p:sp>
        <p:nvSpPr>
          <p:cNvPr id="1045" name="Rectangle 1044">
            <a:extLst>
              <a:ext uri="{FF2B5EF4-FFF2-40B4-BE49-F238E27FC236}">
                <a16:creationId xmlns:a16="http://schemas.microsoft.com/office/drawing/2014/main" id="{FC214244-19B7-92DD-B06E-6700B3B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10763F98-5C7D-3FCA-39D0-1E555AB86DE7}"/>
              </a:ext>
            </a:extLst>
          </p:cNvPr>
          <p:cNvSpPr txBox="1"/>
          <p:nvPr/>
        </p:nvSpPr>
        <p:spPr>
          <a:xfrm>
            <a:off x="6106390" y="2769076"/>
            <a:ext cx="4477111" cy="3769836"/>
          </a:xfrm>
          <a:prstGeom prst="rect">
            <a:avLst/>
          </a:prstGeom>
        </p:spPr>
        <p:txBody>
          <a:bodyPr vert="horz" lIns="91440" tIns="45720" rIns="91440" bIns="45720" rtlCol="0" anchor="ctr">
            <a:normAutofit fontScale="85000" lnSpcReduction="20000"/>
          </a:bodyPr>
          <a:lstStyle/>
          <a:p>
            <a:pPr marL="285750" indent="-285750">
              <a:lnSpc>
                <a:spcPct val="90000"/>
              </a:lnSpc>
              <a:spcAft>
                <a:spcPts val="600"/>
              </a:spcAft>
              <a:buFont typeface="Wingdings" panose="05000000000000000000" pitchFamily="2" charset="2"/>
              <a:buChar char="§"/>
            </a:pPr>
            <a:r>
              <a:rPr lang="fr-FR" dirty="0"/>
              <a:t>une </a:t>
            </a:r>
            <a:r>
              <a:rPr lang="fr-FR" b="1" dirty="0"/>
              <a:t>étude de cas</a:t>
            </a:r>
            <a:r>
              <a:rPr lang="fr-FR" dirty="0"/>
              <a:t> sur l’usage de Koha dans les cursus universitaires de gestion de l’information</a:t>
            </a:r>
          </a:p>
          <a:p>
            <a:pPr marL="285750" indent="-285750">
              <a:lnSpc>
                <a:spcPct val="90000"/>
              </a:lnSpc>
              <a:spcAft>
                <a:spcPts val="600"/>
              </a:spcAft>
              <a:buFont typeface="Wingdings" panose="05000000000000000000" pitchFamily="2" charset="2"/>
              <a:buChar char="§"/>
            </a:pPr>
            <a:r>
              <a:rPr lang="fr-FR" dirty="0"/>
              <a:t>une réflexion sur la manière dont la communauté Koha façonne celles et ceux qui y contribuent</a:t>
            </a:r>
          </a:p>
          <a:p>
            <a:pPr marL="285750" indent="-285750">
              <a:lnSpc>
                <a:spcPct val="90000"/>
              </a:lnSpc>
              <a:spcAft>
                <a:spcPts val="600"/>
              </a:spcAft>
              <a:buFont typeface="Wingdings" panose="05000000000000000000" pitchFamily="2" charset="2"/>
              <a:buChar char="§"/>
            </a:pPr>
            <a:r>
              <a:rPr lang="fr-FR" dirty="0"/>
              <a:t>Un panorama de la progression de Koha en Allemagne</a:t>
            </a:r>
          </a:p>
          <a:p>
            <a:pPr marL="285750" indent="-285750">
              <a:lnSpc>
                <a:spcPct val="90000"/>
              </a:lnSpc>
              <a:spcAft>
                <a:spcPts val="600"/>
              </a:spcAft>
              <a:buFont typeface="Wingdings" panose="05000000000000000000" pitchFamily="2" charset="2"/>
              <a:buChar char="§"/>
            </a:pPr>
            <a:r>
              <a:rPr lang="fr-FR" dirty="0"/>
              <a:t>Une analyse de milliers de tickets de support pour identifier tendances et zones d’amélioration</a:t>
            </a:r>
          </a:p>
          <a:p>
            <a:pPr marL="285750" indent="-285750">
              <a:lnSpc>
                <a:spcPct val="90000"/>
              </a:lnSpc>
              <a:spcAft>
                <a:spcPts val="600"/>
              </a:spcAft>
              <a:buFont typeface="Wingdings" panose="05000000000000000000" pitchFamily="2" charset="2"/>
              <a:buChar char="§"/>
            </a:pPr>
            <a:r>
              <a:rPr lang="fr-FR" dirty="0"/>
              <a:t>l’usage de </a:t>
            </a:r>
            <a:r>
              <a:rPr lang="fr-FR" b="1" dirty="0" err="1"/>
              <a:t>VuFind</a:t>
            </a:r>
            <a:r>
              <a:rPr lang="fr-FR" dirty="0"/>
              <a:t> comme portail unifié</a:t>
            </a:r>
          </a:p>
          <a:p>
            <a:pPr marL="285750" indent="-285750">
              <a:lnSpc>
                <a:spcPct val="90000"/>
              </a:lnSpc>
              <a:spcAft>
                <a:spcPts val="600"/>
              </a:spcAft>
              <a:buFont typeface="Wingdings" panose="05000000000000000000" pitchFamily="2" charset="2"/>
              <a:buChar char="§"/>
            </a:pPr>
            <a:r>
              <a:rPr lang="fr-FR" dirty="0"/>
              <a:t>du stockage des données bibliographiques dans des tables SQL</a:t>
            </a:r>
          </a:p>
          <a:p>
            <a:pPr marL="285750" indent="-285750">
              <a:lnSpc>
                <a:spcPct val="90000"/>
              </a:lnSpc>
              <a:spcAft>
                <a:spcPts val="600"/>
              </a:spcAft>
              <a:buFont typeface="Wingdings" panose="05000000000000000000" pitchFamily="2" charset="2"/>
              <a:buChar char="§"/>
            </a:pPr>
            <a:r>
              <a:rPr lang="fr-FR" dirty="0"/>
              <a:t>retour sur les valeurs et pratiques de travail coopératif</a:t>
            </a:r>
          </a:p>
          <a:p>
            <a:pPr marL="285750" indent="-285750">
              <a:lnSpc>
                <a:spcPct val="90000"/>
              </a:lnSpc>
              <a:spcAft>
                <a:spcPts val="600"/>
              </a:spcAft>
              <a:buFont typeface="Wingdings" panose="05000000000000000000" pitchFamily="2" charset="2"/>
              <a:buChar char="§"/>
            </a:pPr>
            <a:r>
              <a:rPr lang="fr-FR" dirty="0"/>
              <a:t>les meilleures pratiques en acquisitions</a:t>
            </a:r>
          </a:p>
          <a:p>
            <a:pPr marL="285750" indent="-285750">
              <a:lnSpc>
                <a:spcPct val="90000"/>
              </a:lnSpc>
              <a:spcAft>
                <a:spcPts val="600"/>
              </a:spcAft>
              <a:buFont typeface="Wingdings" panose="05000000000000000000" pitchFamily="2" charset="2"/>
              <a:buChar char="§"/>
            </a:pPr>
            <a:r>
              <a:rPr lang="fr-FR" dirty="0"/>
              <a:t>un retour de deux ans d’expérience d’une grande bibliothèque américaine</a:t>
            </a:r>
          </a:p>
          <a:p>
            <a:pPr marL="285750" indent="-285750">
              <a:lnSpc>
                <a:spcPct val="90000"/>
              </a:lnSpc>
              <a:spcAft>
                <a:spcPts val="600"/>
              </a:spcAft>
              <a:buFont typeface="Wingdings" panose="05000000000000000000" pitchFamily="2" charset="2"/>
              <a:buChar char="§"/>
            </a:pPr>
            <a:r>
              <a:rPr lang="fr-FR" dirty="0"/>
              <a:t>les enseignements tirés des tests de bugs (D. </a:t>
            </a:r>
            <a:r>
              <a:rPr lang="fr-FR" dirty="0" err="1"/>
              <a:t>Nind</a:t>
            </a:r>
            <a:r>
              <a:rPr lang="fr-FR" dirty="0"/>
              <a:t>).</a:t>
            </a:r>
          </a:p>
          <a:p>
            <a:pPr marL="285750" indent="-285750">
              <a:lnSpc>
                <a:spcPct val="90000"/>
              </a:lnSpc>
              <a:spcAft>
                <a:spcPts val="600"/>
              </a:spcAft>
              <a:buFont typeface="Wingdings" panose="05000000000000000000" pitchFamily="2" charset="2"/>
              <a:buChar char="§"/>
            </a:pPr>
            <a:endParaRPr lang="fr-FR" sz="2000" dirty="0"/>
          </a:p>
        </p:txBody>
      </p:sp>
      <p:sp>
        <p:nvSpPr>
          <p:cNvPr id="22" name="Espace réservé du numéro de diapositive 21">
            <a:extLst>
              <a:ext uri="{FF2B5EF4-FFF2-40B4-BE49-F238E27FC236}">
                <a16:creationId xmlns:a16="http://schemas.microsoft.com/office/drawing/2014/main" id="{FFD1216A-4088-EE22-F733-249836285848}"/>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fr-FR" smtClean="0">
                <a:solidFill>
                  <a:schemeClr val="tx1"/>
                </a:solidFill>
              </a:rPr>
              <a:pPr>
                <a:spcAft>
                  <a:spcPts val="600"/>
                </a:spcAft>
              </a:pPr>
              <a:t>5</a:t>
            </a:fld>
            <a:endParaRPr lang="fr-FR" dirty="0">
              <a:solidFill>
                <a:schemeClr val="tx1"/>
              </a:solidFill>
            </a:endParaRPr>
          </a:p>
        </p:txBody>
      </p:sp>
      <p:pic>
        <p:nvPicPr>
          <p:cNvPr id="3" name="Image 2">
            <a:extLst>
              <a:ext uri="{FF2B5EF4-FFF2-40B4-BE49-F238E27FC236}">
                <a16:creationId xmlns:a16="http://schemas.microsoft.com/office/drawing/2014/main" id="{53A917A4-755D-2446-BE14-9AA8CBE5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pic>
        <p:nvPicPr>
          <p:cNvPr id="2" name="Image 1">
            <a:extLst>
              <a:ext uri="{FF2B5EF4-FFF2-40B4-BE49-F238E27FC236}">
                <a16:creationId xmlns:a16="http://schemas.microsoft.com/office/drawing/2014/main" id="{E1A7C69B-081B-68CC-FDF2-1B4329A35DC7}"/>
              </a:ext>
            </a:extLst>
          </p:cNvPr>
          <p:cNvPicPr>
            <a:picLocks noChangeAspect="1"/>
          </p:cNvPicPr>
          <p:nvPr/>
        </p:nvPicPr>
        <p:blipFill>
          <a:blip r:embed="rId4"/>
          <a:stretch>
            <a:fillRect/>
          </a:stretch>
        </p:blipFill>
        <p:spPr>
          <a:xfrm>
            <a:off x="431357" y="2777219"/>
            <a:ext cx="4547486" cy="1303562"/>
          </a:xfrm>
          <a:prstGeom prst="rect">
            <a:avLst/>
          </a:prstGeom>
        </p:spPr>
      </p:pic>
    </p:spTree>
    <p:extLst>
      <p:ext uri="{BB962C8B-B14F-4D97-AF65-F5344CB8AC3E}">
        <p14:creationId xmlns:p14="http://schemas.microsoft.com/office/powerpoint/2010/main" val="176864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630E78-25FA-D4B5-13F6-42FE0195F3D1}"/>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66593167-4728-AB4C-13C4-02C0974AA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4" name="Rectangle 1043">
            <a:extLst>
              <a:ext uri="{FF2B5EF4-FFF2-40B4-BE49-F238E27FC236}">
                <a16:creationId xmlns:a16="http://schemas.microsoft.com/office/drawing/2014/main" id="{0D4F1942-0EE7-5C11-7410-70BEFE164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re 5">
            <a:extLst>
              <a:ext uri="{FF2B5EF4-FFF2-40B4-BE49-F238E27FC236}">
                <a16:creationId xmlns:a16="http://schemas.microsoft.com/office/drawing/2014/main" id="{D11D779B-9B7B-CE90-DB63-4EB0464AA369}"/>
              </a:ext>
            </a:extLst>
          </p:cNvPr>
          <p:cNvSpPr txBox="1">
            <a:spLocks/>
          </p:cNvSpPr>
          <p:nvPr/>
        </p:nvSpPr>
        <p:spPr bwMode="gray">
          <a:xfrm>
            <a:off x="6106390" y="759126"/>
            <a:ext cx="4596245" cy="1711119"/>
          </a:xfrm>
          <a:prstGeom prst="rect">
            <a:avLst/>
          </a:prstGeom>
        </p:spPr>
        <p:txBody>
          <a:bodyPr vert="horz" lIns="91440" tIns="45720" rIns="91440" bIns="45720" rtlCol="0" anchor="ctr" anchorCtr="0">
            <a:normAutofit lnSpcReduction="10000"/>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fr-FR" sz="4000" kern="1200" dirty="0">
                <a:solidFill>
                  <a:schemeClr val="tx1"/>
                </a:solidFill>
                <a:latin typeface="+mj-lt"/>
                <a:ea typeface="+mj-ea"/>
                <a:cs typeface="+mj-cs"/>
              </a:rPr>
              <a:t>3 jours de conférences et de retours d’expérience</a:t>
            </a:r>
          </a:p>
        </p:txBody>
      </p:sp>
      <p:sp>
        <p:nvSpPr>
          <p:cNvPr id="1045" name="Rectangle 1044">
            <a:extLst>
              <a:ext uri="{FF2B5EF4-FFF2-40B4-BE49-F238E27FC236}">
                <a16:creationId xmlns:a16="http://schemas.microsoft.com/office/drawing/2014/main" id="{9D331923-4E3B-3AFF-20C8-D51FB50F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73F5374E-1CFA-240B-DE58-6B7684479BD2}"/>
              </a:ext>
            </a:extLst>
          </p:cNvPr>
          <p:cNvSpPr txBox="1"/>
          <p:nvPr/>
        </p:nvSpPr>
        <p:spPr>
          <a:xfrm>
            <a:off x="6106390" y="2769076"/>
            <a:ext cx="4477111" cy="3769836"/>
          </a:xfrm>
          <a:prstGeom prst="rect">
            <a:avLst/>
          </a:prstGeom>
        </p:spPr>
        <p:txBody>
          <a:bodyPr vert="horz" lIns="91440" tIns="45720" rIns="91440" bIns="45720" rtlCol="0" anchor="ctr">
            <a:normAutofit/>
          </a:bodyPr>
          <a:lstStyle/>
          <a:p>
            <a:r>
              <a:rPr lang="fr-FR" dirty="0"/>
              <a:t>La </a:t>
            </a:r>
            <a:r>
              <a:rPr lang="fr-FR" dirty="0" err="1"/>
              <a:t>keynote</a:t>
            </a:r>
            <a:r>
              <a:rPr lang="fr-FR" dirty="0"/>
              <a:t> de </a:t>
            </a:r>
            <a:r>
              <a:rPr lang="fr-FR" b="1" dirty="0"/>
              <a:t>Chris Cormack</a:t>
            </a:r>
            <a:r>
              <a:rPr lang="fr-FR" dirty="0"/>
              <a:t>, co-fondateur de Koha, a replacé le logiciel dans une perspective de </a:t>
            </a:r>
            <a:r>
              <a:rPr lang="fr-FR" b="1" dirty="0" err="1"/>
              <a:t>kaitiakitanga</a:t>
            </a:r>
            <a:r>
              <a:rPr lang="fr-FR" b="1" dirty="0"/>
              <a:t> numérique</a:t>
            </a:r>
            <a:r>
              <a:rPr lang="fr-FR" dirty="0"/>
              <a:t> : gouvernance, souveraineté des données, responsabilité collective</a:t>
            </a:r>
          </a:p>
        </p:txBody>
      </p:sp>
      <p:sp>
        <p:nvSpPr>
          <p:cNvPr id="22" name="Espace réservé du numéro de diapositive 21">
            <a:extLst>
              <a:ext uri="{FF2B5EF4-FFF2-40B4-BE49-F238E27FC236}">
                <a16:creationId xmlns:a16="http://schemas.microsoft.com/office/drawing/2014/main" id="{180266B9-03A4-D24D-F034-D6C624F32028}"/>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fr-FR" smtClean="0">
                <a:solidFill>
                  <a:schemeClr val="tx1"/>
                </a:solidFill>
              </a:rPr>
              <a:pPr>
                <a:spcAft>
                  <a:spcPts val="600"/>
                </a:spcAft>
              </a:pPr>
              <a:t>6</a:t>
            </a:fld>
            <a:endParaRPr lang="fr-FR" dirty="0">
              <a:solidFill>
                <a:schemeClr val="tx1"/>
              </a:solidFill>
            </a:endParaRPr>
          </a:p>
        </p:txBody>
      </p:sp>
      <p:pic>
        <p:nvPicPr>
          <p:cNvPr id="3" name="Image 2">
            <a:extLst>
              <a:ext uri="{FF2B5EF4-FFF2-40B4-BE49-F238E27FC236}">
                <a16:creationId xmlns:a16="http://schemas.microsoft.com/office/drawing/2014/main" id="{7C2A8940-3B44-87CC-C804-E78887ECD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pic>
        <p:nvPicPr>
          <p:cNvPr id="5" name="Image 4">
            <a:extLst>
              <a:ext uri="{FF2B5EF4-FFF2-40B4-BE49-F238E27FC236}">
                <a16:creationId xmlns:a16="http://schemas.microsoft.com/office/drawing/2014/main" id="{089A21A4-E781-7A49-67AA-006B97C7C7BF}"/>
              </a:ext>
            </a:extLst>
          </p:cNvPr>
          <p:cNvPicPr>
            <a:picLocks noChangeAspect="1"/>
          </p:cNvPicPr>
          <p:nvPr/>
        </p:nvPicPr>
        <p:blipFill>
          <a:blip r:embed="rId4"/>
          <a:stretch>
            <a:fillRect/>
          </a:stretch>
        </p:blipFill>
        <p:spPr>
          <a:xfrm>
            <a:off x="631972" y="1744980"/>
            <a:ext cx="3688080" cy="36880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9012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E84A87-60E4-8EEA-A01B-22AE68F38F39}"/>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85B34A0D-9D00-DAEC-AB54-FF01A8527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4" name="Rectangle 1043">
            <a:extLst>
              <a:ext uri="{FF2B5EF4-FFF2-40B4-BE49-F238E27FC236}">
                <a16:creationId xmlns:a16="http://schemas.microsoft.com/office/drawing/2014/main" id="{7E8F9CEB-3258-6514-9895-2D6A02EAC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re 5">
            <a:extLst>
              <a:ext uri="{FF2B5EF4-FFF2-40B4-BE49-F238E27FC236}">
                <a16:creationId xmlns:a16="http://schemas.microsoft.com/office/drawing/2014/main" id="{303E6D8C-0E5F-D17A-B768-3B28FD080C1A}"/>
              </a:ext>
            </a:extLst>
          </p:cNvPr>
          <p:cNvSpPr txBox="1">
            <a:spLocks/>
          </p:cNvSpPr>
          <p:nvPr/>
        </p:nvSpPr>
        <p:spPr bwMode="gray">
          <a:xfrm>
            <a:off x="6106390" y="759126"/>
            <a:ext cx="4596245" cy="1711119"/>
          </a:xfrm>
          <a:prstGeom prst="rect">
            <a:avLst/>
          </a:prstGeom>
        </p:spPr>
        <p:txBody>
          <a:bodyPr vert="horz" lIns="91440" tIns="45720" rIns="91440" bIns="45720" rtlCol="0" anchor="ctr" anchorCtr="0">
            <a:normAutofit lnSpcReduction="10000"/>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fr-FR" sz="4000" kern="1200" dirty="0">
                <a:solidFill>
                  <a:schemeClr val="tx1"/>
                </a:solidFill>
                <a:latin typeface="+mj-lt"/>
                <a:ea typeface="+mj-ea"/>
                <a:cs typeface="+mj-cs"/>
              </a:rPr>
              <a:t>3 jours de conférences et de retours d’expérience</a:t>
            </a:r>
          </a:p>
        </p:txBody>
      </p:sp>
      <p:sp>
        <p:nvSpPr>
          <p:cNvPr id="1045" name="Rectangle 1044">
            <a:extLst>
              <a:ext uri="{FF2B5EF4-FFF2-40B4-BE49-F238E27FC236}">
                <a16:creationId xmlns:a16="http://schemas.microsoft.com/office/drawing/2014/main" id="{012D4218-1AB6-F8DF-5E8A-547AFCEB6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5BD7D4CC-EC67-BD91-A45B-0D1B1C50292C}"/>
              </a:ext>
            </a:extLst>
          </p:cNvPr>
          <p:cNvSpPr txBox="1"/>
          <p:nvPr/>
        </p:nvSpPr>
        <p:spPr>
          <a:xfrm>
            <a:off x="6106390" y="2769076"/>
            <a:ext cx="4477111" cy="3769836"/>
          </a:xfrm>
          <a:prstGeom prst="rect">
            <a:avLst/>
          </a:prstGeom>
        </p:spPr>
        <p:txBody>
          <a:bodyPr vert="horz" lIns="91440" tIns="45720" rIns="91440" bIns="45720" rtlCol="0" anchor="ctr">
            <a:normAutofit fontScale="92500"/>
          </a:bodyPr>
          <a:lstStyle/>
          <a:p>
            <a:r>
              <a:rPr lang="fr-FR" dirty="0"/>
              <a:t>La suite du programme s’est concentrée </a:t>
            </a:r>
            <a:br>
              <a:rPr lang="fr-FR" dirty="0"/>
            </a:br>
            <a:r>
              <a:rPr lang="fr-FR" dirty="0"/>
              <a:t>sur l'avenir technique :</a:t>
            </a:r>
          </a:p>
          <a:p>
            <a:endParaRPr lang="fr-FR" dirty="0"/>
          </a:p>
          <a:p>
            <a:pPr marL="285750" lvl="0" indent="-285750">
              <a:buFont typeface="Arial" panose="020B0604020202020204" pitchFamily="34" charset="0"/>
              <a:buChar char="•"/>
            </a:pPr>
            <a:r>
              <a:rPr lang="fr-FR" dirty="0"/>
              <a:t>contribution à la documentation</a:t>
            </a:r>
          </a:p>
          <a:p>
            <a:pPr marL="285750" lvl="0" indent="-285750">
              <a:buFont typeface="Arial" panose="020B0604020202020204" pitchFamily="34" charset="0"/>
              <a:buChar char="•"/>
            </a:pPr>
            <a:r>
              <a:rPr lang="fr-FR" dirty="0"/>
              <a:t>implémentation de BIBFRAME dans Koha</a:t>
            </a:r>
          </a:p>
          <a:p>
            <a:pPr marL="285750" lvl="0" indent="-285750">
              <a:buFont typeface="Arial" panose="020B0604020202020204" pitchFamily="34" charset="0"/>
              <a:buChar char="•"/>
            </a:pPr>
            <a:r>
              <a:rPr lang="fr-FR" dirty="0"/>
              <a:t>acquisitions 2.0 et optimisation des workflows</a:t>
            </a:r>
          </a:p>
          <a:p>
            <a:pPr marL="285750" indent="-285750">
              <a:buFont typeface="Arial" panose="020B0604020202020204" pitchFamily="34" charset="0"/>
              <a:buChar char="•"/>
            </a:pPr>
            <a:r>
              <a:rPr lang="fr-FR" dirty="0"/>
              <a:t>panorama technologique des bibliothèques d’</a:t>
            </a:r>
            <a:r>
              <a:rPr lang="fr-FR" dirty="0" err="1"/>
              <a:t>Aotearoa</a:t>
            </a:r>
            <a:r>
              <a:rPr lang="fr-FR" dirty="0"/>
              <a:t> (Nouvelle Zélande)</a:t>
            </a:r>
          </a:p>
          <a:p>
            <a:pPr marL="285750" indent="-285750">
              <a:buFont typeface="Arial" panose="020B0604020202020204" pitchFamily="34" charset="0"/>
              <a:buChar char="•"/>
            </a:pPr>
            <a:endParaRPr lang="fr-FR" dirty="0"/>
          </a:p>
          <a:p>
            <a:r>
              <a:rPr lang="fr-FR" dirty="0"/>
              <a:t>La 3eme journée s’est achevée sur une </a:t>
            </a:r>
            <a:r>
              <a:rPr lang="fr-FR" b="1" dirty="0"/>
              <a:t>rétrospective communautaire</a:t>
            </a:r>
            <a:r>
              <a:rPr lang="fr-FR" dirty="0"/>
              <a:t> des 25 ans de Koha, suivie du </a:t>
            </a:r>
            <a:r>
              <a:rPr lang="fr-FR" b="1" dirty="0" err="1"/>
              <a:t>poroporoaki</a:t>
            </a:r>
            <a:r>
              <a:rPr lang="fr-FR" dirty="0"/>
              <a:t>, cérémonie de clôture formelle</a:t>
            </a:r>
          </a:p>
        </p:txBody>
      </p:sp>
      <p:sp>
        <p:nvSpPr>
          <p:cNvPr id="22" name="Espace réservé du numéro de diapositive 21">
            <a:extLst>
              <a:ext uri="{FF2B5EF4-FFF2-40B4-BE49-F238E27FC236}">
                <a16:creationId xmlns:a16="http://schemas.microsoft.com/office/drawing/2014/main" id="{CF86F4BC-4609-3386-81CA-0766198B5EDD}"/>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fr-FR" smtClean="0">
                <a:solidFill>
                  <a:schemeClr val="tx1"/>
                </a:solidFill>
              </a:rPr>
              <a:pPr>
                <a:spcAft>
                  <a:spcPts val="600"/>
                </a:spcAft>
              </a:pPr>
              <a:t>7</a:t>
            </a:fld>
            <a:endParaRPr lang="fr-FR" dirty="0">
              <a:solidFill>
                <a:schemeClr val="tx1"/>
              </a:solidFill>
            </a:endParaRPr>
          </a:p>
        </p:txBody>
      </p:sp>
      <p:pic>
        <p:nvPicPr>
          <p:cNvPr id="3" name="Image 2">
            <a:extLst>
              <a:ext uri="{FF2B5EF4-FFF2-40B4-BE49-F238E27FC236}">
                <a16:creationId xmlns:a16="http://schemas.microsoft.com/office/drawing/2014/main" id="{525B54E1-3173-C924-3004-47F056349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pic>
        <p:nvPicPr>
          <p:cNvPr id="2" name="Image 1">
            <a:extLst>
              <a:ext uri="{FF2B5EF4-FFF2-40B4-BE49-F238E27FC236}">
                <a16:creationId xmlns:a16="http://schemas.microsoft.com/office/drawing/2014/main" id="{A560C624-8425-09B4-8C1D-952E2D595AEE}"/>
              </a:ext>
            </a:extLst>
          </p:cNvPr>
          <p:cNvPicPr>
            <a:picLocks noChangeAspect="1"/>
          </p:cNvPicPr>
          <p:nvPr/>
        </p:nvPicPr>
        <p:blipFill>
          <a:blip r:embed="rId4"/>
          <a:stretch>
            <a:fillRect/>
          </a:stretch>
        </p:blipFill>
        <p:spPr>
          <a:xfrm>
            <a:off x="1220266" y="1360170"/>
            <a:ext cx="3392490" cy="4137660"/>
          </a:xfrm>
          <a:prstGeom prst="rect">
            <a:avLst/>
          </a:prstGeom>
        </p:spPr>
      </p:pic>
    </p:spTree>
    <p:extLst>
      <p:ext uri="{BB962C8B-B14F-4D97-AF65-F5344CB8AC3E}">
        <p14:creationId xmlns:p14="http://schemas.microsoft.com/office/powerpoint/2010/main" val="135474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D1D760-6354-158D-C457-0F686C4F3318}"/>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2BEBDF39-6A02-0095-5DA3-710628D00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4" name="Rectangle 1043">
            <a:extLst>
              <a:ext uri="{FF2B5EF4-FFF2-40B4-BE49-F238E27FC236}">
                <a16:creationId xmlns:a16="http://schemas.microsoft.com/office/drawing/2014/main" id="{4EDD5CA5-97CB-5E42-1FE3-D1CE4B127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re 5">
            <a:extLst>
              <a:ext uri="{FF2B5EF4-FFF2-40B4-BE49-F238E27FC236}">
                <a16:creationId xmlns:a16="http://schemas.microsoft.com/office/drawing/2014/main" id="{CFDF9EFB-24AD-DB37-39B2-B0F081AFB3D5}"/>
              </a:ext>
            </a:extLst>
          </p:cNvPr>
          <p:cNvSpPr txBox="1">
            <a:spLocks/>
          </p:cNvSpPr>
          <p:nvPr/>
        </p:nvSpPr>
        <p:spPr bwMode="gray">
          <a:xfrm>
            <a:off x="6106390" y="759126"/>
            <a:ext cx="4596245" cy="1711119"/>
          </a:xfrm>
          <a:prstGeom prst="rect">
            <a:avLst/>
          </a:prstGeom>
        </p:spPr>
        <p:txBody>
          <a:bodyPr vert="horz" lIns="91440" tIns="45720" rIns="91440" bIns="45720" rtlCol="0" anchor="ctr" anchorCtr="0">
            <a:normAutofit fontScale="92500" lnSpcReduction="20000"/>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en-US" sz="4000" kern="1200" dirty="0">
                <a:solidFill>
                  <a:schemeClr val="tx1"/>
                </a:solidFill>
                <a:latin typeface="+mj-lt"/>
                <a:ea typeface="+mj-ea"/>
                <a:cs typeface="+mj-cs"/>
              </a:rPr>
              <a:t>Jour 4 – 6 : Working Together Days (Hackfest, ateliers et roadmap)</a:t>
            </a:r>
            <a:endParaRPr lang="fr-FR" sz="4000" kern="1200" dirty="0">
              <a:solidFill>
                <a:schemeClr val="tx1"/>
              </a:solidFill>
              <a:latin typeface="+mj-lt"/>
              <a:ea typeface="+mj-ea"/>
              <a:cs typeface="+mj-cs"/>
            </a:endParaRPr>
          </a:p>
        </p:txBody>
      </p:sp>
      <p:sp>
        <p:nvSpPr>
          <p:cNvPr id="1045" name="Rectangle 1044">
            <a:extLst>
              <a:ext uri="{FF2B5EF4-FFF2-40B4-BE49-F238E27FC236}">
                <a16:creationId xmlns:a16="http://schemas.microsoft.com/office/drawing/2014/main" id="{428F3A66-432D-485D-484C-7D463E2BF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B855C4C2-A905-C221-C3C8-26A2CCA7784B}"/>
              </a:ext>
            </a:extLst>
          </p:cNvPr>
          <p:cNvSpPr txBox="1"/>
          <p:nvPr/>
        </p:nvSpPr>
        <p:spPr>
          <a:xfrm>
            <a:off x="6106390" y="2769076"/>
            <a:ext cx="4477111" cy="3769836"/>
          </a:xfrm>
          <a:prstGeom prst="rect">
            <a:avLst/>
          </a:prstGeom>
        </p:spPr>
        <p:txBody>
          <a:bodyPr vert="horz" lIns="91440" tIns="45720" rIns="91440" bIns="45720" rtlCol="0" anchor="ctr">
            <a:normAutofit/>
          </a:bodyPr>
          <a:lstStyle/>
          <a:p>
            <a:r>
              <a:rPr lang="fr-FR" dirty="0"/>
              <a:t>Les ateliers ont mis l’accent sur :</a:t>
            </a:r>
          </a:p>
          <a:p>
            <a:endParaRPr lang="fr-FR" dirty="0"/>
          </a:p>
          <a:p>
            <a:pPr marL="285750" lvl="0" indent="-285750">
              <a:buFont typeface="Arial" panose="020B0604020202020204" pitchFamily="34" charset="0"/>
              <a:buChar char="•"/>
            </a:pPr>
            <a:r>
              <a:rPr lang="fr-FR" dirty="0"/>
              <a:t>l’apprentissage du traitement des bugs,</a:t>
            </a:r>
          </a:p>
          <a:p>
            <a:pPr marL="285750" lvl="0" indent="-285750">
              <a:buFont typeface="Arial" panose="020B0604020202020204" pitchFamily="34" charset="0"/>
              <a:buChar char="•"/>
            </a:pPr>
            <a:r>
              <a:rPr lang="fr-FR" dirty="0"/>
              <a:t>le rapprochement entre développeurs et formateurs,</a:t>
            </a:r>
          </a:p>
          <a:p>
            <a:pPr marL="285750" lvl="0" indent="-285750">
              <a:buFont typeface="Arial" panose="020B0604020202020204" pitchFamily="34" charset="0"/>
              <a:buChar char="•"/>
            </a:pPr>
            <a:r>
              <a:rPr lang="fr-FR" dirty="0"/>
              <a:t>un workshop approfondi sur </a:t>
            </a:r>
            <a:r>
              <a:rPr lang="fr-FR" b="1" dirty="0"/>
              <a:t>BIBFRAME</a:t>
            </a:r>
            <a:r>
              <a:rPr lang="fr-FR" dirty="0"/>
              <a:t>,</a:t>
            </a:r>
          </a:p>
          <a:p>
            <a:pPr marL="285750" lvl="0" indent="-285750">
              <a:buFont typeface="Arial" panose="020B0604020202020204" pitchFamily="34" charset="0"/>
              <a:buChar char="•"/>
            </a:pPr>
            <a:r>
              <a:rPr lang="fr-FR" dirty="0"/>
              <a:t>un atelier sur les outils collaboratifs de la communauté.</a:t>
            </a:r>
          </a:p>
        </p:txBody>
      </p:sp>
      <p:sp>
        <p:nvSpPr>
          <p:cNvPr id="22" name="Espace réservé du numéro de diapositive 21">
            <a:extLst>
              <a:ext uri="{FF2B5EF4-FFF2-40B4-BE49-F238E27FC236}">
                <a16:creationId xmlns:a16="http://schemas.microsoft.com/office/drawing/2014/main" id="{04C9DD61-EE25-C19B-E0C8-518AE3F2C04A}"/>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fr-FR" smtClean="0">
                <a:solidFill>
                  <a:schemeClr val="tx1"/>
                </a:solidFill>
              </a:rPr>
              <a:pPr>
                <a:spcAft>
                  <a:spcPts val="600"/>
                </a:spcAft>
              </a:pPr>
              <a:t>8</a:t>
            </a:fld>
            <a:endParaRPr lang="fr-FR" dirty="0">
              <a:solidFill>
                <a:schemeClr val="tx1"/>
              </a:solidFill>
            </a:endParaRPr>
          </a:p>
        </p:txBody>
      </p:sp>
      <p:pic>
        <p:nvPicPr>
          <p:cNvPr id="3" name="Image 2">
            <a:extLst>
              <a:ext uri="{FF2B5EF4-FFF2-40B4-BE49-F238E27FC236}">
                <a16:creationId xmlns:a16="http://schemas.microsoft.com/office/drawing/2014/main" id="{9EB79FE9-DBAA-3578-B98F-56547CD25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pic>
        <p:nvPicPr>
          <p:cNvPr id="5" name="Image 4">
            <a:extLst>
              <a:ext uri="{FF2B5EF4-FFF2-40B4-BE49-F238E27FC236}">
                <a16:creationId xmlns:a16="http://schemas.microsoft.com/office/drawing/2014/main" id="{2C19021B-5556-CD50-23EF-E1E6CCA22D96}"/>
              </a:ext>
            </a:extLst>
          </p:cNvPr>
          <p:cNvPicPr>
            <a:picLocks noChangeAspect="1"/>
          </p:cNvPicPr>
          <p:nvPr/>
        </p:nvPicPr>
        <p:blipFill>
          <a:blip r:embed="rId4"/>
          <a:stretch>
            <a:fillRect/>
          </a:stretch>
        </p:blipFill>
        <p:spPr>
          <a:xfrm>
            <a:off x="181656" y="2289858"/>
            <a:ext cx="4795086" cy="2278284"/>
          </a:xfrm>
          <a:prstGeom prst="rect">
            <a:avLst/>
          </a:prstGeom>
        </p:spPr>
      </p:pic>
    </p:spTree>
    <p:extLst>
      <p:ext uri="{BB962C8B-B14F-4D97-AF65-F5344CB8AC3E}">
        <p14:creationId xmlns:p14="http://schemas.microsoft.com/office/powerpoint/2010/main" val="16668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A9BBE5-6AE3-A061-A646-020C50DCE67C}"/>
            </a:ext>
          </a:extLst>
        </p:cNvPr>
        <p:cNvGrpSpPr/>
        <p:nvPr/>
      </p:nvGrpSpPr>
      <p:grpSpPr>
        <a:xfrm>
          <a:off x="0" y="0"/>
          <a:ext cx="0" cy="0"/>
          <a:chOff x="0" y="0"/>
          <a:chExt cx="0" cy="0"/>
        </a:xfrm>
      </p:grpSpPr>
      <p:sp>
        <p:nvSpPr>
          <p:cNvPr id="1043" name="tint">
            <a:extLst>
              <a:ext uri="{FF2B5EF4-FFF2-40B4-BE49-F238E27FC236}">
                <a16:creationId xmlns:a16="http://schemas.microsoft.com/office/drawing/2014/main" id="{228C898D-4DE1-F022-1EBB-3B8C6648B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Rectangle 1043">
            <a:extLst>
              <a:ext uri="{FF2B5EF4-FFF2-40B4-BE49-F238E27FC236}">
                <a16:creationId xmlns:a16="http://schemas.microsoft.com/office/drawing/2014/main" id="{72A0BE2C-2DD2-D434-1841-48CE7F92B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re 5">
            <a:extLst>
              <a:ext uri="{FF2B5EF4-FFF2-40B4-BE49-F238E27FC236}">
                <a16:creationId xmlns:a16="http://schemas.microsoft.com/office/drawing/2014/main" id="{374F6569-8C0D-19FD-8C59-613FCD927AEA}"/>
              </a:ext>
            </a:extLst>
          </p:cNvPr>
          <p:cNvSpPr txBox="1">
            <a:spLocks/>
          </p:cNvSpPr>
          <p:nvPr/>
        </p:nvSpPr>
        <p:spPr bwMode="gray">
          <a:xfrm>
            <a:off x="6106390" y="759126"/>
            <a:ext cx="4596245" cy="1711119"/>
          </a:xfrm>
          <a:prstGeom prst="rect">
            <a:avLst/>
          </a:prstGeom>
        </p:spPr>
        <p:txBody>
          <a:bodyPr vert="horz" lIns="91440" tIns="45720" rIns="91440" bIns="45720" rtlCol="0" anchor="ctr" anchorCtr="0">
            <a:normAutofit/>
          </a:bodyPr>
          <a:lstStyle>
            <a:lvl1pPr algn="r" defTabSz="914400" rtl="0" eaLnBrk="1" latinLnBrk="0" hangingPunct="1">
              <a:lnSpc>
                <a:spcPct val="100000"/>
              </a:lnSpc>
              <a:spcBef>
                <a:spcPct val="0"/>
              </a:spcBef>
              <a:buNone/>
              <a:defRPr sz="3000" b="1" kern="1200">
                <a:solidFill>
                  <a:schemeClr val="bg1"/>
                </a:solidFill>
                <a:latin typeface="Marianne" panose="02000000000000000000" pitchFamily="50" charset="0"/>
                <a:ea typeface="+mj-ea"/>
                <a:cs typeface="+mj-cs"/>
              </a:defRPr>
            </a:lvl1pPr>
          </a:lstStyle>
          <a:p>
            <a:pPr algn="l">
              <a:lnSpc>
                <a:spcPct val="90000"/>
              </a:lnSpc>
              <a:spcAft>
                <a:spcPts val="600"/>
              </a:spcAft>
            </a:pPr>
            <a:r>
              <a:rPr lang="en-US" sz="4000" kern="1200">
                <a:solidFill>
                  <a:schemeClr val="tx1"/>
                </a:solidFill>
                <a:latin typeface="+mj-lt"/>
                <a:ea typeface="+mj-ea"/>
                <a:cs typeface="+mj-cs"/>
              </a:rPr>
              <a:t>KOHACON 2025 - Wellington</a:t>
            </a:r>
          </a:p>
        </p:txBody>
      </p:sp>
      <p:sp>
        <p:nvSpPr>
          <p:cNvPr id="1045" name="Rectangle 1044">
            <a:extLst>
              <a:ext uri="{FF2B5EF4-FFF2-40B4-BE49-F238E27FC236}">
                <a16:creationId xmlns:a16="http://schemas.microsoft.com/office/drawing/2014/main" id="{8F3959C4-C863-C912-FB90-AABE202E9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e politique de la nouvelle zélande divisée par état 13836218 PNG">
            <a:extLst>
              <a:ext uri="{FF2B5EF4-FFF2-40B4-BE49-F238E27FC236}">
                <a16:creationId xmlns:a16="http://schemas.microsoft.com/office/drawing/2014/main" id="{FE6A9426-AFD8-D4C6-3DAC-573585C702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4111" y="759126"/>
            <a:ext cx="3761978" cy="537425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F93A7D1-6639-4994-82BF-D161B6C6CF9A}"/>
              </a:ext>
            </a:extLst>
          </p:cNvPr>
          <p:cNvSpPr txBox="1"/>
          <p:nvPr/>
        </p:nvSpPr>
        <p:spPr>
          <a:xfrm>
            <a:off x="6106390" y="2470244"/>
            <a:ext cx="4477111" cy="3769836"/>
          </a:xfrm>
          <a:prstGeom prst="rect">
            <a:avLst/>
          </a:prstGeom>
        </p:spPr>
        <p:txBody>
          <a:bodyPr vert="horz" lIns="91440" tIns="45720" rIns="91440" bIns="45720" rtlCol="0" anchor="ctr">
            <a:normAutofit fontScale="92500" lnSpcReduction="10000"/>
          </a:bodyPr>
          <a:lstStyle/>
          <a:p>
            <a:r>
              <a:rPr lang="fr-FR" dirty="0"/>
              <a:t>KohaCon25 a été une édition dense, marquée par :</a:t>
            </a:r>
          </a:p>
          <a:p>
            <a:pPr marL="285750" lvl="0" indent="-285750">
              <a:buFont typeface="Arial" panose="020B0604020202020204" pitchFamily="34" charset="0"/>
              <a:buChar char="•"/>
            </a:pPr>
            <a:r>
              <a:rPr lang="fr-FR" b="1" dirty="0"/>
              <a:t>un ancrage culturel fort</a:t>
            </a:r>
            <a:r>
              <a:rPr lang="fr-FR" dirty="0"/>
              <a:t> dans les valeurs </a:t>
            </a:r>
            <a:r>
              <a:rPr lang="fr-FR" dirty="0" err="1"/>
              <a:t>māori</a:t>
            </a:r>
            <a:r>
              <a:rPr lang="fr-FR" dirty="0"/>
              <a:t>,</a:t>
            </a:r>
          </a:p>
          <a:p>
            <a:pPr marL="285750" lvl="0" indent="-285750">
              <a:buFont typeface="Arial" panose="020B0604020202020204" pitchFamily="34" charset="0"/>
              <a:buChar char="•"/>
            </a:pPr>
            <a:r>
              <a:rPr lang="fr-FR" b="1" dirty="0"/>
              <a:t>des avancées techniques majeures</a:t>
            </a:r>
            <a:r>
              <a:rPr lang="fr-FR" dirty="0"/>
              <a:t> (BIBFRAME, acquisitions 2.0, SQL pour les données biblio),</a:t>
            </a:r>
          </a:p>
          <a:p>
            <a:pPr marL="285750" lvl="0" indent="-285750">
              <a:buFont typeface="Arial" panose="020B0604020202020204" pitchFamily="34" charset="0"/>
              <a:buChar char="•"/>
            </a:pPr>
            <a:r>
              <a:rPr lang="fr-FR" b="1" dirty="0"/>
              <a:t>une réflexion continue sur l’éthique</a:t>
            </a:r>
            <a:r>
              <a:rPr lang="fr-FR" dirty="0"/>
              <a:t>, la souveraineté et la gouvernance,</a:t>
            </a:r>
          </a:p>
          <a:p>
            <a:pPr marL="285750" lvl="0" indent="-285750">
              <a:buFont typeface="Arial" panose="020B0604020202020204" pitchFamily="34" charset="0"/>
              <a:buChar char="•"/>
            </a:pPr>
            <a:r>
              <a:rPr lang="fr-FR" b="1" dirty="0"/>
              <a:t>un engagement communautaire renouvelé</a:t>
            </a:r>
            <a:r>
              <a:rPr lang="fr-FR" dirty="0"/>
              <a:t> entre institutions, pays et prestataires,</a:t>
            </a:r>
          </a:p>
          <a:p>
            <a:pPr marL="285750" indent="-285750">
              <a:buFont typeface="Arial" panose="020B0604020202020204" pitchFamily="34" charset="0"/>
              <a:buChar char="•"/>
            </a:pPr>
            <a:r>
              <a:rPr lang="fr-FR" b="1" dirty="0"/>
              <a:t>la célébration de 25 ans d’un projet open source unique</a:t>
            </a:r>
            <a:r>
              <a:rPr lang="fr-FR" dirty="0"/>
              <a:t>, toujours guidé par l’idée de partage, de transparence et d’amélioration collective</a:t>
            </a:r>
            <a:endParaRPr lang="fr-FR" sz="2000" dirty="0"/>
          </a:p>
        </p:txBody>
      </p:sp>
      <p:sp>
        <p:nvSpPr>
          <p:cNvPr id="22" name="Espace réservé du numéro de diapositive 21">
            <a:extLst>
              <a:ext uri="{FF2B5EF4-FFF2-40B4-BE49-F238E27FC236}">
                <a16:creationId xmlns:a16="http://schemas.microsoft.com/office/drawing/2014/main" id="{C9F9BD93-5436-6CC0-4924-5187B4389D5E}"/>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733122C9-A0B9-462F-8757-0847AD287B63}" type="slidenum">
              <a:rPr lang="en-US">
                <a:solidFill>
                  <a:schemeClr val="tx1"/>
                </a:solidFill>
              </a:rPr>
              <a:pPr>
                <a:spcAft>
                  <a:spcPts val="600"/>
                </a:spcAft>
              </a:pPr>
              <a:t>9</a:t>
            </a:fld>
            <a:endParaRPr lang="en-US">
              <a:solidFill>
                <a:schemeClr val="tx1"/>
              </a:solidFill>
            </a:endParaRPr>
          </a:p>
        </p:txBody>
      </p:sp>
      <p:pic>
        <p:nvPicPr>
          <p:cNvPr id="3" name="Image 2">
            <a:extLst>
              <a:ext uri="{FF2B5EF4-FFF2-40B4-BE49-F238E27FC236}">
                <a16:creationId xmlns:a16="http://schemas.microsoft.com/office/drawing/2014/main" id="{47F8E432-CA06-A4EC-8B56-4836F4882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56" y="24995"/>
            <a:ext cx="900632" cy="685643"/>
          </a:xfrm>
          <a:prstGeom prst="rect">
            <a:avLst/>
          </a:prstGeom>
        </p:spPr>
      </p:pic>
      <p:sp>
        <p:nvSpPr>
          <p:cNvPr id="10" name="Ellipse 9">
            <a:extLst>
              <a:ext uri="{FF2B5EF4-FFF2-40B4-BE49-F238E27FC236}">
                <a16:creationId xmlns:a16="http://schemas.microsoft.com/office/drawing/2014/main" id="{E88D9A16-AC2A-A83C-B508-25773E17A46E}"/>
              </a:ext>
            </a:extLst>
          </p:cNvPr>
          <p:cNvSpPr/>
          <p:nvPr/>
        </p:nvSpPr>
        <p:spPr>
          <a:xfrm>
            <a:off x="3244461" y="3469114"/>
            <a:ext cx="180000" cy="18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78671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642</Words>
  <Application>Microsoft Office PowerPoint</Application>
  <PresentationFormat>Grand écran</PresentationFormat>
  <Paragraphs>90</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Marianne</vt:lpstr>
      <vt:lpstr>Marianne Medium</vt:lpstr>
      <vt:lpstr>Wingdings</vt:lpstr>
      <vt:lpstr>Thème Office</vt:lpstr>
      <vt:lpstr>000000000000000000000000000000000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 la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000000000000000000000000000000000</dc:title>
  <dc:creator>GAUDRON Diane</dc:creator>
  <cp:lastModifiedBy>THEBAULT Didier</cp:lastModifiedBy>
  <cp:revision>30</cp:revision>
  <dcterms:created xsi:type="dcterms:W3CDTF">2024-01-10T08:56:39Z</dcterms:created>
  <dcterms:modified xsi:type="dcterms:W3CDTF">2026-01-13T10:36:44Z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f782e2-1048-4ae6-8561-ea50d7047004_Enabled">
    <vt:lpwstr>true</vt:lpwstr>
  </property>
  <property fmtid="{D5CDD505-2E9C-101B-9397-08002B2CF9AE}" pid="3" name="MSIP_Label_37f782e2-1048-4ae6-8561-ea50d7047004_SetDate">
    <vt:lpwstr>2024-01-10T13:27:40Z</vt:lpwstr>
  </property>
  <property fmtid="{D5CDD505-2E9C-101B-9397-08002B2CF9AE}" pid="4" name="MSIP_Label_37f782e2-1048-4ae6-8561-ea50d7047004_Method">
    <vt:lpwstr>Standard</vt:lpwstr>
  </property>
  <property fmtid="{D5CDD505-2E9C-101B-9397-08002B2CF9AE}" pid="5" name="MSIP_Label_37f782e2-1048-4ae6-8561-ea50d7047004_Name">
    <vt:lpwstr>Donnée Interne</vt:lpwstr>
  </property>
  <property fmtid="{D5CDD505-2E9C-101B-9397-08002B2CF9AE}" pid="6" name="MSIP_Label_37f782e2-1048-4ae6-8561-ea50d7047004_SiteId">
    <vt:lpwstr>5d0b42b2-7ba0-42b9-bd88-2dd1558bd190</vt:lpwstr>
  </property>
  <property fmtid="{D5CDD505-2E9C-101B-9397-08002B2CF9AE}" pid="7" name="MSIP_Label_37f782e2-1048-4ae6-8561-ea50d7047004_ActionId">
    <vt:lpwstr>9fdae437-20cd-4e6c-989d-ba3a9017cdbd</vt:lpwstr>
  </property>
  <property fmtid="{D5CDD505-2E9C-101B-9397-08002B2CF9AE}" pid="8" name="MSIP_Label_37f782e2-1048-4ae6-8561-ea50d7047004_ContentBits">
    <vt:lpwstr>2</vt:lpwstr>
  </property>
</Properties>
</file>