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0080625" cy="53276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déplacer la diapo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modifier le format des notes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&lt;en-tête&gt;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2485CD4-9364-443F-97A8-C8A6834D12BC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Solution bots : géo-blocage de l'accès au site (sites français)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Solution livres non scannés (bips sonores)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OPAC : avantages pour les adhérents (accès catalogue, réservations, propositions d’achat…)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Importance de la communauté KohaLa : communauté, liste Koha-info sur le groupe Renater, échanges pdt les Symposiums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Importance de Kohala : formation SQL, bibliothèques de rapports, contacts directs (Caluire, Vitré), symposiums, 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marL="216000" indent="-216000" algn="l">
              <a:spcBef>
                <a:spcPts val="1191"/>
              </a:spcBef>
              <a:spcAft>
                <a:spcPts val="992"/>
              </a:spcAft>
              <a:buNone/>
            </a:pPr>
            <a:r>
              <a:rPr lang="fr-F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Ville de Bohars 3 800 habitants 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spcBef>
                <a:spcPts val="1191"/>
              </a:spcBef>
              <a:spcAft>
                <a:spcPts val="992"/>
              </a:spcAft>
              <a:buNone/>
            </a:pPr>
            <a:r>
              <a:rPr lang="fr-F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Bibliothèque municipale et associative CBPT, 17 bibliothécaires bénévoles, biblio + ludo, 11 300 livres en 2020, un peu plus de 16 000 en 2026, 165 adhérents importés en 2021, 274 à ce jour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spcBef>
                <a:spcPts val="1191"/>
              </a:spcBef>
              <a:spcAft>
                <a:spcPts val="992"/>
              </a:spcAft>
              <a:buNone/>
            </a:pPr>
            <a:r>
              <a:rPr lang="fr-F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Réseau Brest métropole 8 médiathèques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spcBef>
                <a:spcPts val="1191"/>
              </a:spcBef>
              <a:spcAft>
                <a:spcPts val="992"/>
              </a:spcAft>
              <a:buNone/>
            </a:pPr>
            <a:r>
              <a:rPr lang="fr-F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Avant Koha : tout papier 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56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Application simple Aucun salarié, bibliothécaires toutes bénévoles en retraite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spcBef>
                <a:spcPts val="1191"/>
              </a:spcBef>
              <a:spcAft>
                <a:spcPts val="992"/>
              </a:spcAft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Habitudes de la biblio : souplesse dans les règles de circulation (repousser les délais), proximité avec les 2 écoles (impression de tickets), peu de place donc désherbage fréquent des livres qui ne sortent pas ou peu, nombreux achats à la demande,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Libre : éthique communautaire gratuit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Pas de budget pour financer un prestataire (un peu plus de 6 000 euros de recettes en 2025, pour 4 600 € d’achat de livres/jeux (reste : OVH, contribution CBPT, déplacements…)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Abonnement : 13, 18 et 25 euros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Configuration : types de documents, catégories d’adhérents, tarifs, règles de circulation, valeurs autorisées, préférences système…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194 jeux à ce jour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Template : modèle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Modes opératoires pour les bibliothécaires : prêts et retours, catalogage, réservations…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Rapports : stats CBPT, stats hebdo sur l’interface pro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l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Formations HTML KohaLa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95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Problématique : instaurer une règle de circulation plus courte pour qu’un maximum de personnes puisse profiter rapidement des nouveautés littéraires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Type de document « NOUV » avec règles de circulation spécifiques : 14 jours au lieu de 60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Grille de catalogage de l’exemplaire :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995 r (inutilisé, par défaut « Type de prêt ») : choix du type de document (itemtype dans la table biblioitems) : Nouveauté (NOUV) ou Livre (LIVR)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995 A (ajout d’un sous-champ) : ajout d’un Interrupteur OUI (1) ou NON (0) relié au sous-champ items.new_status, qui va permettre de rebasculer automatiquement avec l’outil « Modification automatique des exemplaires » par ancienneté (onglet catalogage) : apparition du sous-champ </a:t>
            </a:r>
            <a:r>
              <a:rPr lang="fr-FR" sz="20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icrosoft YaHei"/>
              </a:rPr>
              <a:t>items.new_status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icrosoft YaHei"/>
              </a:rPr>
              <a:t>2 messages d’alerte :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icrosoft YaHei"/>
              </a:rPr>
              <a:t>items.itemnotes (message en rouge)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icrosoft YaHei"/>
              </a:rPr>
              <a:t>items.materials, par détournement de l’outil de gestion du matériel d’accompagnement (permet d’avoir une validation par un clic) (merci à </a:t>
            </a:r>
            <a:r>
              <a:rPr lang="fr-FR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Fridolin Sommers)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CicrConfirmItemPart oblige les bibliothécaires à confirmer que tous les matériels d'accompagnement d'un exemplaire sont bien présents au prêt et au retour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Réactivité : prise de décision, et modifs sur l’appli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Fonctionnement : OVH 330 € par an 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Budget annuel : 6 300 € de recettes, 6 000 € de dépenses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246320"/>
            <a:ext cx="9071640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329"/>
              </a:spcBef>
              <a:buNone/>
            </a:pP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4000" y="1246320"/>
            <a:ext cx="9071640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246320"/>
            <a:ext cx="9071640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32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fr-FR" sz="263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225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3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64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64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64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32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  <a:endParaRPr lang="fr-FR" sz="26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7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5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  <a:endParaRPr lang="fr-FR" sz="2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  <a:endParaRPr lang="fr-FR" sz="18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6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  <a:endParaRPr lang="fr-FR" sz="18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6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  <a:endParaRPr lang="fr-FR" sz="18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6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79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  <a:endParaRPr lang="fr-FR" sz="18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2734920" y="5073840"/>
            <a:ext cx="6633720" cy="16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Installation et gestion de Koha dans une toute petite structure</a:t>
            </a: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- </a:t>
            </a: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Claude Demeure - Symposium KohaLa </a:t>
            </a: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- Brest </a:t>
            </a: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202</a:t>
            </a:r>
            <a:r>
              <a:rPr lang="fr-FR" sz="105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r>
            <a:endParaRPr lang="fr-FR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" name=""/>
          <p:cNvPicPr/>
          <p:nvPr/>
        </p:nvPicPr>
        <p:blipFill>
          <a:blip r:embed="rId2"/>
          <a:stretch/>
        </p:blipFill>
        <p:spPr>
          <a:xfrm>
            <a:off x="376200" y="4743720"/>
            <a:ext cx="2835720" cy="5076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" Target="slide8.xml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biblibohars.fr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" Target="slide11.xml"/><Relationship Id="rId2" Type="http://schemas.openxmlformats.org/officeDocument/2006/relationships/slide" Target="slide17.xml"/><Relationship Id="rId3" Type="http://schemas.openxmlformats.org/officeDocument/2006/relationships/slide" Target="slide16.xml"/><Relationship Id="rId4" Type="http://schemas.openxmlformats.org/officeDocument/2006/relationships/slide" Target="slide13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/>
          <p:cNvPicPr/>
          <p:nvPr/>
        </p:nvPicPr>
        <p:blipFill>
          <a:blip r:embed="rId1"/>
          <a:stretch/>
        </p:blipFill>
        <p:spPr>
          <a:xfrm>
            <a:off x="4363920" y="0"/>
            <a:ext cx="5716080" cy="252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10760" y="2849400"/>
            <a:ext cx="9071640" cy="164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L’installation et la gestion </a:t>
            </a:r>
            <a:r>
              <a:rPr lang="fr-FR" sz="4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 Koha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buNone/>
            </a:pPr>
            <a:r>
              <a:rPr lang="fr-FR" sz="4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dans une toute petite structure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/>
          </p:nvPr>
        </p:nvSpPr>
        <p:spPr>
          <a:xfrm>
            <a:off x="504000" y="1246320"/>
            <a:ext cx="9071640" cy="343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Points de vigilance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A</a:t>
            </a: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ttaques de bots induisant des ralentissements importants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Livres non scannés en prêts ou en retours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Utilisation de l’outil « Recherche avancée » : passage à ElasticSearch ?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Réticences de certaines bibliothécaires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Points positifs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Meilleure gestion des retours, des réservations, du règlement des abonnements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Statistiques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Meilleure gestion du catalogue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OPAC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Pas de prestataire → Importance de KohaLa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506520" y="18576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/>
          <p:cNvPicPr/>
          <p:nvPr/>
        </p:nvPicPr>
        <p:blipFill>
          <a:blip r:embed="rId1"/>
          <a:stretch/>
        </p:blipFill>
        <p:spPr>
          <a:xfrm>
            <a:off x="803160" y="1303920"/>
            <a:ext cx="8539560" cy="327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6520" y="18576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 Gestion des Nouveautés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>
            <a:hlinkClick r:id="rId2" action="ppaction://hlinksldjump"/>
          </p:cNvPr>
          <p:cNvSpPr/>
          <p:nvPr/>
        </p:nvSpPr>
        <p:spPr>
          <a:xfrm>
            <a:off x="8854200" y="92376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/>
          <p:cNvPicPr/>
          <p:nvPr/>
        </p:nvPicPr>
        <p:blipFill>
          <a:blip r:embed="rId1"/>
          <a:stretch/>
        </p:blipFill>
        <p:spPr>
          <a:xfrm>
            <a:off x="286200" y="1622160"/>
            <a:ext cx="9531720" cy="257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6520" y="18576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 Gestion des Nouveautés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>
            <a:hlinkClick r:id="rId2" action="ppaction://hlinksldjump"/>
          </p:cNvPr>
          <p:cNvSpPr/>
          <p:nvPr/>
        </p:nvSpPr>
        <p:spPr>
          <a:xfrm>
            <a:off x="8854560" y="92412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/>
          <p:cNvPicPr/>
          <p:nvPr/>
        </p:nvPicPr>
        <p:blipFill>
          <a:blip r:embed="rId1"/>
          <a:stretch/>
        </p:blipFill>
        <p:spPr>
          <a:xfrm>
            <a:off x="704160" y="1830240"/>
            <a:ext cx="8784360" cy="209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6520" y="18576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 Gestion des Nouveautés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>
            <a:hlinkClick r:id="rId2" action="ppaction://hlinksldjump"/>
          </p:cNvPr>
          <p:cNvSpPr/>
          <p:nvPr/>
        </p:nvSpPr>
        <p:spPr>
          <a:xfrm>
            <a:off x="8962920" y="93168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/>
          <p:cNvPicPr/>
          <p:nvPr/>
        </p:nvPicPr>
        <p:blipFill>
          <a:blip r:embed="rId1"/>
          <a:stretch/>
        </p:blipFill>
        <p:spPr>
          <a:xfrm>
            <a:off x="1069560" y="1245960"/>
            <a:ext cx="7939800" cy="308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">
            <a:hlinkClick r:id="rId2" action="ppaction://hlinksldjump"/>
          </p:cNvPr>
          <p:cNvSpPr/>
          <p:nvPr/>
        </p:nvSpPr>
        <p:spPr>
          <a:xfrm>
            <a:off x="9016560" y="119412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"/>
          <p:cNvPicPr/>
          <p:nvPr/>
        </p:nvPicPr>
        <p:blipFill>
          <a:blip r:embed="rId1"/>
          <a:stretch/>
        </p:blipFill>
        <p:spPr>
          <a:xfrm>
            <a:off x="1302480" y="1245960"/>
            <a:ext cx="7474320" cy="308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>
            <a:hlinkClick r:id="rId2" action="ppaction://hlinksldjump"/>
          </p:cNvPr>
          <p:cNvSpPr/>
          <p:nvPr/>
        </p:nvSpPr>
        <p:spPr>
          <a:xfrm>
            <a:off x="8962920" y="117396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"/>
          <p:cNvPicPr/>
          <p:nvPr/>
        </p:nvPicPr>
        <p:blipFill>
          <a:blip r:embed="rId1"/>
          <a:stretch/>
        </p:blipFill>
        <p:spPr>
          <a:xfrm>
            <a:off x="503640" y="1465920"/>
            <a:ext cx="9071640" cy="265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">
            <a:hlinkClick r:id="rId2" action="ppaction://hlinksldjump"/>
          </p:cNvPr>
          <p:cNvSpPr/>
          <p:nvPr/>
        </p:nvSpPr>
        <p:spPr>
          <a:xfrm>
            <a:off x="8978760" y="114876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"/>
          <p:cNvPicPr/>
          <p:nvPr/>
        </p:nvPicPr>
        <p:blipFill>
          <a:blip r:embed="rId1"/>
          <a:stretch/>
        </p:blipFill>
        <p:spPr>
          <a:xfrm>
            <a:off x="1349280" y="1245960"/>
            <a:ext cx="7380720" cy="308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">
            <a:hlinkClick r:id="rId2" action="ppaction://hlinksldjump"/>
          </p:cNvPr>
          <p:cNvSpPr/>
          <p:nvPr/>
        </p:nvSpPr>
        <p:spPr>
          <a:xfrm>
            <a:off x="9016920" y="1194480"/>
            <a:ext cx="539640" cy="323640"/>
          </a:xfrm>
          <a:prstGeom prst="leftArrow">
            <a:avLst>
              <a:gd name="adj1" fmla="val 50000"/>
              <a:gd name="adj2" fmla="val 4168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"/>
          <p:cNvPicPr/>
          <p:nvPr/>
        </p:nvPicPr>
        <p:blipFill>
          <a:blip r:embed="rId1"/>
          <a:stretch/>
        </p:blipFill>
        <p:spPr>
          <a:xfrm>
            <a:off x="3350880" y="1245960"/>
            <a:ext cx="3377520" cy="308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12040"/>
            <a:ext cx="9071640" cy="88956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"/>
          <p:cNvPicPr/>
          <p:nvPr/>
        </p:nvPicPr>
        <p:blipFill>
          <a:blip r:embed="rId1"/>
          <a:stretch/>
        </p:blipFill>
        <p:spPr>
          <a:xfrm>
            <a:off x="3350880" y="1245960"/>
            <a:ext cx="3377520" cy="308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8324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Plan 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246320"/>
            <a:ext cx="9071640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 Contexte de départ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II Cahier des charges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III Calendrier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IV Organisation matérielle et humaine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 Fonctionnalités utilisées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 Gestion des Nouveautés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VII Av. et inconv. de la gestion de Koha dans une toute petite structure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/>
          <p:cNvPicPr/>
          <p:nvPr/>
        </p:nvPicPr>
        <p:blipFill>
          <a:blip r:embed="rId1"/>
          <a:stretch/>
        </p:blipFill>
        <p:spPr>
          <a:xfrm>
            <a:off x="1098000" y="1302480"/>
            <a:ext cx="5760360" cy="298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"/>
          <p:cNvPicPr/>
          <p:nvPr/>
        </p:nvPicPr>
        <p:blipFill>
          <a:blip r:embed="rId2"/>
          <a:stretch/>
        </p:blipFill>
        <p:spPr>
          <a:xfrm>
            <a:off x="6473880" y="2243880"/>
            <a:ext cx="2520000" cy="177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360" y="18360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 Contexte de départ 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/>
          </p:nvPr>
        </p:nvSpPr>
        <p:spPr>
          <a:xfrm>
            <a:off x="496080" y="1262880"/>
            <a:ext cx="9071640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SIGB 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000" algn="l">
              <a:spcBef>
                <a:spcPts val="132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Qui puisse être utilisé par l’ensemble des bibliothécaires bénévoles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000" algn="l">
              <a:spcBef>
                <a:spcPts val="132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Modulable pour s’adapter aux habitudes d’une petite bibliothèque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000" algn="l">
              <a:spcBef>
                <a:spcPts val="132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Libre 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000" algn="l">
              <a:spcBef>
                <a:spcPts val="132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«  </a:t>
            </a:r>
            <a:r>
              <a:rPr lang="fr-FR" sz="3200" b="0" i="1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Facile</a:t>
            </a: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 » à configurer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title"/>
          </p:nvPr>
        </p:nvSpPr>
        <p:spPr>
          <a:xfrm>
            <a:off x="504720" y="18396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II Cahier des charges 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/>
          </p:nvPr>
        </p:nvSpPr>
        <p:spPr>
          <a:xfrm>
            <a:off x="496080" y="1286280"/>
            <a:ext cx="9071640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2020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Création fichiers Excel livres (moulinette avec le protocole z39.50) et adhérents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Configuration de Koha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Im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port livres + adhérents dans Koha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Formations, modes opératoires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Novembre 2021 : mise en service de Koha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Septembre 2024 : gestion des Nouveautés littéraires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3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Avril 2025 : ouverture de la ludothèque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329"/>
              </a:spcBef>
              <a:buNone/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329"/>
              </a:spcBef>
              <a:buNone/>
            </a:pP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title"/>
          </p:nvPr>
        </p:nvSpPr>
        <p:spPr>
          <a:xfrm>
            <a:off x="505080" y="18432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III Calendrier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 txBox="1"/>
          <p:nvPr/>
        </p:nvSpPr>
        <p:spPr>
          <a:xfrm>
            <a:off x="763920" y="1296360"/>
            <a:ext cx="4708800" cy="3235320"/>
          </a:xfrm>
          <a:prstGeom prst="rect">
            <a:avLst/>
          </a:prstGeom>
          <a:solidFill>
            <a:srgbClr val="FBD1B1"/>
          </a:solidFill>
          <a:ln w="12600">
            <a:solidFill>
              <a:srgbClr val="27405E"/>
            </a:solidFill>
            <a:round/>
          </a:ln>
        </p:spPr>
        <p:txBody>
          <a:bodyPr lIns="96120" tIns="51120" rIns="96120" bIns="5112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6969240" y="1305720"/>
            <a:ext cx="2367360" cy="3295800"/>
          </a:xfrm>
          <a:prstGeom prst="rect">
            <a:avLst/>
          </a:prstGeom>
          <a:solidFill>
            <a:srgbClr val="FBD1B1"/>
          </a:solidFill>
          <a:ln w="12600">
            <a:solidFill>
              <a:srgbClr val="27405E"/>
            </a:solidFill>
            <a:round/>
          </a:ln>
        </p:spPr>
        <p:txBody>
          <a:bodyPr lIns="96120" tIns="51120" rIns="96120" bIns="5112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1440000" y="1800000"/>
            <a:ext cx="1631520" cy="547560"/>
          </a:xfrm>
          <a:prstGeom prst="rec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4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Gestion serveur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1470960" y="3508200"/>
            <a:ext cx="1631520" cy="547560"/>
          </a:xfrm>
          <a:prstGeom prst="rec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4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Gestion Koha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1080000" y="2613240"/>
            <a:ext cx="1023840" cy="682560"/>
          </a:xfrm>
          <a:prstGeom prst="flowChartDocumen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Serveur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OVH 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3791880" y="1438200"/>
            <a:ext cx="1631520" cy="547560"/>
          </a:xfrm>
          <a:prstGeom prst="rec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4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Catalogage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3791880" y="2180160"/>
            <a:ext cx="1631520" cy="547560"/>
          </a:xfrm>
          <a:prstGeom prst="rec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2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Codes-barres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fr-FR" sz="12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Cartes adhérents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3780000" y="3060000"/>
            <a:ext cx="1631520" cy="547560"/>
          </a:xfrm>
          <a:prstGeom prst="rec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4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Formation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3790080" y="3818880"/>
            <a:ext cx="1631520" cy="547560"/>
          </a:xfrm>
          <a:prstGeom prst="rec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4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Animation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fr-FR" sz="14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OPAC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821880" y="1383120"/>
            <a:ext cx="1201680" cy="335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spAutoFit/>
          </a:bodyPr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Arial"/>
              </a:rPr>
              <a:t>Back office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 txBox="1"/>
          <p:nvPr/>
        </p:nvSpPr>
        <p:spPr>
          <a:xfrm>
            <a:off x="7020360" y="1375560"/>
            <a:ext cx="2258280" cy="579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spAutoFit/>
          </a:bodyPr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Arial"/>
              </a:rPr>
              <a:t>Bibliothèque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 Postes informatiques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7635600" y="2352600"/>
            <a:ext cx="1023840" cy="682560"/>
          </a:xfrm>
          <a:prstGeom prst="flowChartDocumen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Retours 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7635600" y="3119760"/>
            <a:ext cx="1023840" cy="682560"/>
          </a:xfrm>
          <a:prstGeom prst="flowChartDocumen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Prêts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7635960" y="3870720"/>
            <a:ext cx="1023840" cy="682560"/>
          </a:xfrm>
          <a:prstGeom prst="flowChartDocument">
            <a:avLst/>
          </a:prstGeom>
          <a:solidFill>
            <a:srgbClr val="C1D7F1"/>
          </a:solidFill>
          <a:ln w="12600">
            <a:solidFill>
              <a:srgbClr val="2740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tIns="51120" rIns="96120" bIns="51120" anchor="ctr">
            <a:noAutofit/>
          </a:bodyPr>
          <a:p>
            <a:pPr algn="ctr"/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Ludoth.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7662600" y="1955160"/>
            <a:ext cx="1505160" cy="335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spAutoFit/>
          </a:bodyPr>
          <a:p>
            <a:r>
              <a:rPr lang="fr-FR" sz="1600" b="0" u="none" strike="noStrike">
                <a:solidFill>
                  <a:srgbClr val="00B050"/>
                </a:solidFill>
                <a:effectLst/>
                <a:uFillTx/>
                <a:latin typeface="Arial"/>
              </a:rPr>
              <a:t>Bibliothécaires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1260000" y="1718640"/>
            <a:ext cx="360000" cy="3600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1260000" y="3420000"/>
            <a:ext cx="360000" cy="3600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3600000" y="2120040"/>
            <a:ext cx="360000" cy="3445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3600000" y="3060000"/>
            <a:ext cx="360000" cy="3600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3600000" y="3780000"/>
            <a:ext cx="360000" cy="3600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7043040" y="1928520"/>
            <a:ext cx="619200" cy="3600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17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 flipV="1">
            <a:off x="2103840" y="2877480"/>
            <a:ext cx="5189760" cy="252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-60480" rIns="108000" bIns="-6048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7293960" y="2640600"/>
            <a:ext cx="360" cy="153252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t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7293600" y="2640240"/>
            <a:ext cx="342000" cy="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-63000" rIns="108000" bIns="-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7294320" y="4173120"/>
            <a:ext cx="342000" cy="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-63000" rIns="108000" bIns="-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7294320" y="3420000"/>
            <a:ext cx="342000" cy="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-63000" rIns="108000" bIns="-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 flipV="1">
            <a:off x="2340000" y="2347560"/>
            <a:ext cx="16920" cy="116064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2520000" y="2340000"/>
            <a:ext cx="0" cy="116820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 flipH="1">
            <a:off x="2880000" y="3051720"/>
            <a:ext cx="588240" cy="54828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 flipH="1">
            <a:off x="3468240" y="1721880"/>
            <a:ext cx="14040" cy="2418120"/>
          </a:xfrm>
          <a:prstGeom prst="line">
            <a:avLst/>
          </a:prstGeom>
          <a:ln w="3600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 flipH="1" flipV="1">
            <a:off x="3481920" y="1721520"/>
            <a:ext cx="309960" cy="252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-60480" rIns="108000" bIns="-6048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 flipH="1" flipV="1">
            <a:off x="3482280" y="3417480"/>
            <a:ext cx="309960" cy="252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-60480" rIns="108000" bIns="-6048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 flipH="1" flipV="1">
            <a:off x="3482280" y="2520000"/>
            <a:ext cx="309960" cy="252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-60480" rIns="108000" bIns="-6048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 flipH="1" flipV="1">
            <a:off x="3468240" y="4137480"/>
            <a:ext cx="309960" cy="252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-60480" rIns="108000" bIns="-6048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 flipH="1">
            <a:off x="5347800" y="2160000"/>
            <a:ext cx="1695240" cy="1080000"/>
          </a:xfrm>
          <a:prstGeom prst="line">
            <a:avLst/>
          </a:prstGeom>
          <a:ln w="36000">
            <a:solidFill>
              <a:srgbClr val="00A933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tIns="63000" rIns="108000" bIns="63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3600000" y="1379520"/>
            <a:ext cx="360000" cy="3445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/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5440" y="18468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IV Organisation matérielle et humaine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/>
          </p:nvPr>
        </p:nvSpPr>
        <p:spPr>
          <a:xfrm>
            <a:off x="526320" y="1126440"/>
            <a:ext cx="9071640" cy="352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Création de templates pour le catalogage (notice et exemplaire),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Gestion des r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éservations 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livres empruntés ou disponibles),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otifications 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 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retard par mail,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nonymisation RGPD,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Gestion des Nouveautés,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OPAC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avec Koha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Installation des plugins Carrousel, Cover Flow, Galadriel OPAC Thème, Matomo,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roposition d'achats de livres et de jeux sur l'OPAC,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Rapports,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nventaire,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(I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mpression en interne des codes-barres jeux et cartes adhérents).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title"/>
          </p:nvPr>
        </p:nvSpPr>
        <p:spPr>
          <a:xfrm>
            <a:off x="505800" y="18504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 Fonctionnalités utilisées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>
            <a:hlinkClick r:id="rId1"/>
          </p:cNvPr>
          <p:cNvSpPr/>
          <p:nvPr/>
        </p:nvSpPr>
        <p:spPr>
          <a:xfrm>
            <a:off x="2561400" y="2715840"/>
            <a:ext cx="243000" cy="255960"/>
          </a:xfrm>
          <a:custGeom>
            <a:avLst/>
            <a:gdLst>
              <a:gd name="textAreaLeft" fmla="*/ 97560 w 243000"/>
              <a:gd name="textAreaRight" fmla="*/ 157320 w 243000"/>
              <a:gd name="textAreaTop" fmla="*/ 87480 h 255960"/>
              <a:gd name="textAreaBottom" fmla="*/ 168480 h 255960"/>
            </a:gdLst>
            <a:ahLst/>
            <a:cxnLst/>
            <a:rect l="textAreaLeft" t="textAreaTop" r="textAreaRight" b="textAreaBottom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36000" rIns="90000" bIns="36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518400" y="1121040"/>
            <a:ext cx="9071640" cy="296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Création d’un Type de document « NOUV » </a:t>
            </a: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Intégration dans la grille de catalogage de l’exemplaire (en « r » et en « A »)  </a:t>
            </a: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Basculement automatique de la valeur autorisée « YES » en « NO » à J+270 avec l’outil « </a:t>
            </a:r>
            <a:r>
              <a:rPr lang="fr-FR" sz="3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Modification automatique des exemplaires par ancienneté » (s</a:t>
            </a: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cript automatic_item_modification_by_age.pl)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Mise en place de 2 messages d’alerte pour enlever l’étiquette « Nouveauté » sur le livre : items.itemnotes et items.material par détournement de l’outil de gestion du matériel d’accompagnement </a:t>
            </a: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OpenSymbol"/>
              <a:buChar char="►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Préférence système «  CircConfirmItemParts »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506160" y="185400"/>
            <a:ext cx="9071640" cy="58572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41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 Gestion des Nouveautés</a:t>
            </a:r>
            <a:endParaRPr lang="fr-FR" sz="4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>
            <a:hlinkClick r:id="rId1" action="ppaction://hlinksldjump"/>
          </p:cNvPr>
          <p:cNvSpPr/>
          <p:nvPr/>
        </p:nvSpPr>
        <p:spPr>
          <a:xfrm flipV="1">
            <a:off x="1735200" y="1808280"/>
            <a:ext cx="243000" cy="272880"/>
          </a:xfrm>
          <a:custGeom>
            <a:avLst/>
            <a:gdLst>
              <a:gd name="textAreaLeft" fmla="*/ 97560 w 243000"/>
              <a:gd name="textAreaRight" fmla="*/ 157320 w 243000"/>
              <a:gd name="textAreaTop" fmla="*/ 93600 h 272880"/>
              <a:gd name="textAreaBottom" fmla="*/ 179280 h 272880"/>
            </a:gdLst>
            <a:ahLst/>
            <a:cxnLst/>
            <a:rect l="textAreaLeft" t="textAreaTop" r="textAreaRight" b="textAreaBottom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0680" rIns="90000" bIns="4068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>
            <a:hlinkClick r:id="rId2" action="ppaction://hlinksldjump"/>
          </p:cNvPr>
          <p:cNvSpPr/>
          <p:nvPr/>
        </p:nvSpPr>
        <p:spPr>
          <a:xfrm>
            <a:off x="8911800" y="3504960"/>
            <a:ext cx="243000" cy="255960"/>
          </a:xfrm>
          <a:custGeom>
            <a:avLst/>
            <a:gdLst>
              <a:gd name="textAreaLeft" fmla="*/ 97560 w 243000"/>
              <a:gd name="textAreaRight" fmla="*/ 157320 w 243000"/>
              <a:gd name="textAreaTop" fmla="*/ 87480 h 255960"/>
              <a:gd name="textAreaBottom" fmla="*/ 168480 h 255960"/>
            </a:gdLst>
            <a:ahLst/>
            <a:cxnLst/>
            <a:rect l="textAreaLeft" t="textAreaTop" r="textAreaRight" b="textAreaBottom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36000" rIns="90000" bIns="36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>
            <a:hlinkClick r:id="rId3" action="ppaction://hlinksldjump"/>
          </p:cNvPr>
          <p:cNvSpPr/>
          <p:nvPr/>
        </p:nvSpPr>
        <p:spPr>
          <a:xfrm>
            <a:off x="9200880" y="3481920"/>
            <a:ext cx="243000" cy="255960"/>
          </a:xfrm>
          <a:custGeom>
            <a:avLst/>
            <a:gdLst>
              <a:gd name="textAreaLeft" fmla="*/ 97560 w 243000"/>
              <a:gd name="textAreaRight" fmla="*/ 157320 w 243000"/>
              <a:gd name="textAreaTop" fmla="*/ 87480 h 255960"/>
              <a:gd name="textAreaBottom" fmla="*/ 168480 h 255960"/>
            </a:gdLst>
            <a:ahLst/>
            <a:cxnLst/>
            <a:rect l="textAreaLeft" t="textAreaTop" r="textAreaRight" b="textAreaBottom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36000" rIns="90000" bIns="36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>
            <a:hlinkClick r:id="rId4" action="ppaction://hlinksldjump"/>
          </p:cNvPr>
          <p:cNvSpPr/>
          <p:nvPr/>
        </p:nvSpPr>
        <p:spPr>
          <a:xfrm>
            <a:off x="9485280" y="3477960"/>
            <a:ext cx="243000" cy="255960"/>
          </a:xfrm>
          <a:custGeom>
            <a:avLst/>
            <a:gdLst>
              <a:gd name="textAreaLeft" fmla="*/ 97560 w 243000"/>
              <a:gd name="textAreaRight" fmla="*/ 157320 w 243000"/>
              <a:gd name="textAreaTop" fmla="*/ 87480 h 255960"/>
              <a:gd name="textAreaBottom" fmla="*/ 168480 h 255960"/>
            </a:gdLst>
            <a:ahLst/>
            <a:cxnLst/>
            <a:rect l="textAreaLeft" t="textAreaTop" r="textAreaRight" b="textAreaBottom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36000" rIns="90000" bIns="36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/>
          </p:nvPr>
        </p:nvSpPr>
        <p:spPr>
          <a:xfrm>
            <a:off x="512280" y="1153440"/>
            <a:ext cx="907164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Avantages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Côté « fait maison » satisfaisant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Réactivité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Coûts réduits (Budget de fonctionnement très faible)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Familial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Inconvénients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Manque de compétences pour certains développements compliqués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Manque de crédits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0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Manque de place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title"/>
          </p:nvPr>
        </p:nvSpPr>
        <p:spPr>
          <a:xfrm>
            <a:off x="228600" y="82080"/>
            <a:ext cx="9702720" cy="793080"/>
          </a:xfrm>
          <a:prstGeom prst="rect">
            <a:avLst/>
          </a:prstGeom>
          <a:solidFill>
            <a:srgbClr val="40BCD4"/>
          </a:solidFill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VII A/I de la gestion de Koha dans une toute petite structure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Installation et gestion de Koha dans une toute petite structure - Claude Demeure - Symposium KohaLa - Brest 2026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Application>LibreOffice/26.2.2.2$Linux_X86_64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2024-06-09T16:02:16Z</dcterms:created>
  <dc:creator/>
  <dc:description/>
  <dc:language>fr-FR</dc:language>
  <cp:lastModifiedBy/>
  <dcterms:modified xsi:type="dcterms:W3CDTF">2026-06-14T21:48:29Z</dcterms:modified>
  <cp:revision>278</cp:revision>
  <dc:subject/>
  <dc:title/>
</cp:coreProperties>
</file>