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  <p:sldMasterId id="214748366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y="6858000" cx="12192000"/>
  <p:notesSz cx="6858000" cy="9144000"/>
  <p:embeddedFontLst>
    <p:embeddedFont>
      <p:font typeface="Lexend"/>
      <p:regular r:id="rId20"/>
      <p:bold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9978F58E-0EAD-4018-94EE-2CBF4017F05D}">
  <a:tblStyle styleId="{9978F58E-0EAD-4018-94EE-2CBF4017F05D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exend-regular.fntdata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21" Type="http://schemas.openxmlformats.org/officeDocument/2006/relationships/font" Target="fonts/Lexend-bold.fnt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2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eab108a646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navigation : menu, plan de site - la question du moteur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focus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composants : accordéons, menus déroulants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police : Lexend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Formulaires : pas de placeholders &gt; des labels, avec messages d’erreur explicites ; auto-complétion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PDF : indiqué clairement que  pas accessibles et qu’aide humaine proposée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Contact : proposer différentes formes &gt; téléphone, formulaire, mail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Dérogation : PDF (formulaire autorisation de diffusion thèse/mémoire) dans page Travaux universitaires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Lien explicite : pour comprendre la fonction et la destination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g3eab108a646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3c7adf6cb28_0_1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g3c7adf6cb28_0_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e5266925e0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g3e5266925e0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393529a98a4_0_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393529a98a4_0_1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g393529a98a4_0_11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93529a98a4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93529a98a4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mantra de bibliothécaire</a:t>
            </a:r>
            <a:endParaRPr/>
          </a:p>
        </p:txBody>
      </p:sp>
      <p:sp>
        <p:nvSpPr>
          <p:cNvPr id="105" name="Google Shape;105;g393529a98a4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CMS WordPress et plugins plus mis à jour, flat design dépassé</a:t>
            </a:r>
            <a:endParaRPr/>
          </a:p>
        </p:txBody>
      </p:sp>
      <p:sp>
        <p:nvSpPr>
          <p:cNvPr id="112" name="Google Shape;112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c699eaa535_0_1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g3c699eaa535_0_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c699eaa535_0_29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g3c699eaa535_0_2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3c89f2353f2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fr-FR" sz="1100">
                <a:latin typeface="Arial"/>
                <a:ea typeface="Arial"/>
                <a:cs typeface="Arial"/>
                <a:sym typeface="Arial"/>
              </a:rPr>
              <a:t>&gt; identification des besoins, des points positifs et des points de friction</a:t>
            </a:r>
            <a:br>
              <a:rPr lang="fr-FR" sz="1100">
                <a:latin typeface="Arial"/>
                <a:ea typeface="Arial"/>
                <a:cs typeface="Arial"/>
                <a:sym typeface="Arial"/>
              </a:rPr>
            </a:br>
            <a:r>
              <a:rPr lang="fr-FR" sz="1100">
                <a:latin typeface="Arial"/>
                <a:ea typeface="Arial"/>
                <a:cs typeface="Arial"/>
                <a:sym typeface="Arial"/>
              </a:rPr>
              <a:t>&gt; processus d’amélioration continue</a:t>
            </a:r>
            <a:br>
              <a:rPr lang="fr-FR" sz="1100">
                <a:latin typeface="Arial"/>
                <a:ea typeface="Arial"/>
                <a:cs typeface="Arial"/>
                <a:sym typeface="Arial"/>
              </a:rPr>
            </a:br>
            <a:r>
              <a:rPr lang="fr-FR" sz="1100">
                <a:latin typeface="Arial"/>
                <a:ea typeface="Arial"/>
                <a:cs typeface="Arial"/>
                <a:sym typeface="Arial"/>
              </a:rPr>
              <a:t>&gt; Matomo : pour ne pas récupérer les IP + on gagne en données stats (on n’a pas d’utilisateurs qui refusent les cookies)</a:t>
            </a:r>
            <a:br>
              <a:rPr lang="fr-FR" sz="1400">
                <a:latin typeface="Arial"/>
                <a:ea typeface="Arial"/>
                <a:cs typeface="Arial"/>
                <a:sym typeface="Arial"/>
              </a:rPr>
            </a:br>
            <a:r>
              <a:rPr lang="fr-FR" sz="1100">
                <a:latin typeface="Arial"/>
                <a:ea typeface="Arial"/>
                <a:cs typeface="Arial"/>
                <a:sym typeface="Arial"/>
              </a:rPr>
              <a:t>&gt; </a:t>
            </a:r>
            <a:r>
              <a:rPr lang="fr-FR" sz="1100">
                <a:latin typeface="Arial"/>
                <a:ea typeface="Arial"/>
                <a:cs typeface="Arial"/>
                <a:sym typeface="Arial"/>
              </a:rPr>
              <a:t>et aussi des GT en interne sur l’architecture du site, les contenus des pages, des tuiles</a:t>
            </a:r>
            <a:endParaRPr sz="11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g3c89f2353f2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393b1a59482_0_19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/>
              <a:t>réalisation du site : typo Lexend, zoom, prise de focus, …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/>
              <a:t>système de design = composants (accordéons, menu  hamburger, tuiles, …) qui respectent les normes d’accessibilité</a:t>
            </a:r>
            <a:endParaRPr/>
          </a:p>
        </p:txBody>
      </p:sp>
      <p:sp>
        <p:nvSpPr>
          <p:cNvPr id="147" name="Google Shape;147;g393b1a59482_0_1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e7359445c5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pag BDD : créée à partir de Libguides mais en respectant les critères d’accessibilité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PDF systématiquement transformés en pages html, sinon PDF avec dérogation (&gt; proposer assistance humaine)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temps de formation pour les développeurs et les contributeurs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/>
              <a:t>Images : alt si besoin (informatif Vs décoratif) / Graphiques, présentation graphique de données (maintenant on a des données chiffrées basiques)</a:t>
            </a:r>
            <a:endParaRPr/>
          </a:p>
        </p:txBody>
      </p:sp>
      <p:sp>
        <p:nvSpPr>
          <p:cNvPr id="161" name="Google Shape;161;g3e7359445c5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3c8f3f23a85_0_29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navigation : menu, plan de site - la question du moteur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focus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composants : accordéons, menus déroulants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police : Lexend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Formulaires : pas de placeholders &gt; des labels, avec messages d’erreur explicites ; auto-complétion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PDF : indiqué clairement que  pas accessibles et qu’aide humaine proposée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Contact : proposer différentes formes &gt; téléphone, formulaire, mail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Dérogation : PDF (formulaire autorisation de diffusion thèse/mémoire) dans page Travaux universitaires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/>
              <a:t>Lien explicite : pour comprendre la fonction et la destination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g3c8f3f23a85_0_2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e de titr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838200" y="1417003"/>
            <a:ext cx="98298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b="1" i="0" sz="6000"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838200" y="4246880"/>
            <a:ext cx="9829800" cy="13055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ts val="2400"/>
              <a:buNone/>
              <a:defRPr sz="2400">
                <a:solidFill>
                  <a:srgbClr val="7F7F7F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352398" y="6356350"/>
            <a:ext cx="117160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1524000" y="6356350"/>
            <a:ext cx="9144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10668000" y="6356350"/>
            <a:ext cx="117160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pic>
        <p:nvPicPr>
          <p:cNvPr id="21" name="Google Shape;21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52398" y="272048"/>
            <a:ext cx="1682916" cy="707835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22;p2"/>
          <p:cNvSpPr/>
          <p:nvPr/>
        </p:nvSpPr>
        <p:spPr>
          <a:xfrm>
            <a:off x="838200" y="3862503"/>
            <a:ext cx="11353800" cy="200507"/>
          </a:xfrm>
          <a:prstGeom prst="rect">
            <a:avLst/>
          </a:prstGeom>
          <a:solidFill>
            <a:srgbClr val="FFDF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DD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texte vertical" type="vertTx">
  <p:cSld name="VERTICAL_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5" name="Google Shape;85;p12"/>
          <p:cNvSpPr txBox="1"/>
          <p:nvPr>
            <p:ph idx="10" type="dt"/>
          </p:nvPr>
        </p:nvSpPr>
        <p:spPr>
          <a:xfrm>
            <a:off x="2040265" y="6173787"/>
            <a:ext cx="101789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2"/>
          <p:cNvSpPr txBox="1"/>
          <p:nvPr>
            <p:ph idx="11" type="ftr"/>
          </p:nvPr>
        </p:nvSpPr>
        <p:spPr>
          <a:xfrm>
            <a:off x="3058161" y="6180136"/>
            <a:ext cx="776223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2"/>
          <p:cNvSpPr txBox="1"/>
          <p:nvPr>
            <p:ph idx="12" type="sldNum"/>
          </p:nvPr>
        </p:nvSpPr>
        <p:spPr>
          <a:xfrm>
            <a:off x="10820400" y="6169977"/>
            <a:ext cx="533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vertical et texte" type="vertTitleAndTx">
  <p:cSld name="VERTICAL_TITLE_AND_VERTICAL_TEXT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1" name="Google Shape;91;p13"/>
          <p:cNvSpPr txBox="1"/>
          <p:nvPr>
            <p:ph idx="10" type="dt"/>
          </p:nvPr>
        </p:nvSpPr>
        <p:spPr>
          <a:xfrm>
            <a:off x="2040265" y="6173787"/>
            <a:ext cx="101789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13"/>
          <p:cNvSpPr txBox="1"/>
          <p:nvPr>
            <p:ph idx="11" type="ftr"/>
          </p:nvPr>
        </p:nvSpPr>
        <p:spPr>
          <a:xfrm>
            <a:off x="3058161" y="6180136"/>
            <a:ext cx="776223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13"/>
          <p:cNvSpPr txBox="1"/>
          <p:nvPr>
            <p:ph idx="12" type="sldNum"/>
          </p:nvPr>
        </p:nvSpPr>
        <p:spPr>
          <a:xfrm>
            <a:off x="10820400" y="6169977"/>
            <a:ext cx="533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avec légende" type="picTx">
  <p:cSld name="PICTURE_WITH_CAPTIO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4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4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35" name="Google Shape;35;p4"/>
          <p:cNvSpPr txBox="1"/>
          <p:nvPr>
            <p:ph idx="10" type="dt"/>
          </p:nvPr>
        </p:nvSpPr>
        <p:spPr>
          <a:xfrm>
            <a:off x="2040265" y="6173787"/>
            <a:ext cx="101789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4"/>
          <p:cNvSpPr txBox="1"/>
          <p:nvPr>
            <p:ph idx="11" type="ftr"/>
          </p:nvPr>
        </p:nvSpPr>
        <p:spPr>
          <a:xfrm>
            <a:off x="3058161" y="6180136"/>
            <a:ext cx="776223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4"/>
          <p:cNvSpPr txBox="1"/>
          <p:nvPr>
            <p:ph idx="12" type="sldNum"/>
          </p:nvPr>
        </p:nvSpPr>
        <p:spPr>
          <a:xfrm>
            <a:off x="10820400" y="6169977"/>
            <a:ext cx="533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contenu" type="obj">
  <p:cSld name="OBJEC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5"/>
          <p:cNvSpPr txBox="1"/>
          <p:nvPr>
            <p:ph idx="10" type="dt"/>
          </p:nvPr>
        </p:nvSpPr>
        <p:spPr>
          <a:xfrm>
            <a:off x="2040265" y="6173787"/>
            <a:ext cx="101789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5"/>
          <p:cNvSpPr txBox="1"/>
          <p:nvPr>
            <p:ph idx="11" type="ftr"/>
          </p:nvPr>
        </p:nvSpPr>
        <p:spPr>
          <a:xfrm>
            <a:off x="3058161" y="6180136"/>
            <a:ext cx="776223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5"/>
          <p:cNvSpPr txBox="1"/>
          <p:nvPr>
            <p:ph idx="12" type="sldNum"/>
          </p:nvPr>
        </p:nvSpPr>
        <p:spPr>
          <a:xfrm>
            <a:off x="10820400" y="6169977"/>
            <a:ext cx="533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-tête de section" type="secHead">
  <p:cSld name="SECTION_HEAD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6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6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7" name="Google Shape;47;p6"/>
          <p:cNvSpPr txBox="1"/>
          <p:nvPr>
            <p:ph idx="10" type="dt"/>
          </p:nvPr>
        </p:nvSpPr>
        <p:spPr>
          <a:xfrm>
            <a:off x="2040265" y="6173787"/>
            <a:ext cx="101789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6"/>
          <p:cNvSpPr txBox="1"/>
          <p:nvPr>
            <p:ph idx="11" type="ftr"/>
          </p:nvPr>
        </p:nvSpPr>
        <p:spPr>
          <a:xfrm>
            <a:off x="3058161" y="6180136"/>
            <a:ext cx="776223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6"/>
          <p:cNvSpPr txBox="1"/>
          <p:nvPr>
            <p:ph idx="12" type="sldNum"/>
          </p:nvPr>
        </p:nvSpPr>
        <p:spPr>
          <a:xfrm>
            <a:off x="10820400" y="6169977"/>
            <a:ext cx="533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ux contenus" type="twoObj">
  <p:cSld name="TWO_OBJECTS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10" type="dt"/>
          </p:nvPr>
        </p:nvSpPr>
        <p:spPr>
          <a:xfrm>
            <a:off x="2040265" y="6173787"/>
            <a:ext cx="101789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7"/>
          <p:cNvSpPr txBox="1"/>
          <p:nvPr>
            <p:ph idx="11" type="ftr"/>
          </p:nvPr>
        </p:nvSpPr>
        <p:spPr>
          <a:xfrm>
            <a:off x="3058161" y="6180136"/>
            <a:ext cx="776223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7"/>
          <p:cNvSpPr txBox="1"/>
          <p:nvPr>
            <p:ph idx="12" type="sldNum"/>
          </p:nvPr>
        </p:nvSpPr>
        <p:spPr>
          <a:xfrm>
            <a:off x="10820400" y="6169977"/>
            <a:ext cx="533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ison" type="twoTxTwoObj">
  <p:cSld name="TWO_OBJECTS_WITH_TEXT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8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60" name="Google Shape;60;p8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8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62" name="Google Shape;62;p8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3" name="Google Shape;63;p8"/>
          <p:cNvSpPr txBox="1"/>
          <p:nvPr>
            <p:ph idx="10" type="dt"/>
          </p:nvPr>
        </p:nvSpPr>
        <p:spPr>
          <a:xfrm>
            <a:off x="2040265" y="6173787"/>
            <a:ext cx="101789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8"/>
          <p:cNvSpPr txBox="1"/>
          <p:nvPr>
            <p:ph idx="11" type="ftr"/>
          </p:nvPr>
        </p:nvSpPr>
        <p:spPr>
          <a:xfrm>
            <a:off x="3058161" y="6180136"/>
            <a:ext cx="776223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8"/>
          <p:cNvSpPr txBox="1"/>
          <p:nvPr>
            <p:ph idx="12" type="sldNum"/>
          </p:nvPr>
        </p:nvSpPr>
        <p:spPr>
          <a:xfrm>
            <a:off x="10820400" y="6169977"/>
            <a:ext cx="533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seul" type="titleOnly">
  <p:cSld name="TITLE_ONLY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9"/>
          <p:cNvSpPr txBox="1"/>
          <p:nvPr>
            <p:ph idx="10" type="dt"/>
          </p:nvPr>
        </p:nvSpPr>
        <p:spPr>
          <a:xfrm>
            <a:off x="2040265" y="6173787"/>
            <a:ext cx="101789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idx="11" type="ftr"/>
          </p:nvPr>
        </p:nvSpPr>
        <p:spPr>
          <a:xfrm>
            <a:off x="3058161" y="6180136"/>
            <a:ext cx="776223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9"/>
          <p:cNvSpPr txBox="1"/>
          <p:nvPr>
            <p:ph idx="12" type="sldNum"/>
          </p:nvPr>
        </p:nvSpPr>
        <p:spPr>
          <a:xfrm>
            <a:off x="10820400" y="6169977"/>
            <a:ext cx="533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ide" type="blank">
  <p:cSld name="BLANK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0"/>
          <p:cNvSpPr txBox="1"/>
          <p:nvPr>
            <p:ph idx="10" type="dt"/>
          </p:nvPr>
        </p:nvSpPr>
        <p:spPr>
          <a:xfrm>
            <a:off x="2040265" y="6173787"/>
            <a:ext cx="101789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0"/>
          <p:cNvSpPr txBox="1"/>
          <p:nvPr>
            <p:ph idx="11" type="ftr"/>
          </p:nvPr>
        </p:nvSpPr>
        <p:spPr>
          <a:xfrm>
            <a:off x="3058161" y="6180136"/>
            <a:ext cx="776223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0"/>
          <p:cNvSpPr txBox="1"/>
          <p:nvPr>
            <p:ph idx="12" type="sldNum"/>
          </p:nvPr>
        </p:nvSpPr>
        <p:spPr>
          <a:xfrm>
            <a:off x="10820400" y="6169977"/>
            <a:ext cx="533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 avec légende" type="objTx">
  <p:cSld name="OBJECT_WITH_CAPTION_TEXT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78" name="Google Shape;78;p11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79" name="Google Shape;79;p11"/>
          <p:cNvSpPr txBox="1"/>
          <p:nvPr>
            <p:ph idx="10" type="dt"/>
          </p:nvPr>
        </p:nvSpPr>
        <p:spPr>
          <a:xfrm>
            <a:off x="2040265" y="6173787"/>
            <a:ext cx="101789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1"/>
          <p:cNvSpPr txBox="1"/>
          <p:nvPr>
            <p:ph idx="11" type="ftr"/>
          </p:nvPr>
        </p:nvSpPr>
        <p:spPr>
          <a:xfrm>
            <a:off x="3058161" y="6180136"/>
            <a:ext cx="776223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1"/>
          <p:cNvSpPr txBox="1"/>
          <p:nvPr>
            <p:ph idx="12" type="sldNum"/>
          </p:nvPr>
        </p:nvSpPr>
        <p:spPr>
          <a:xfrm>
            <a:off x="10820400" y="6169977"/>
            <a:ext cx="533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3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3F3F3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1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3F3F3"/>
        </a:solidFill>
      </p:bgPr>
    </p:bg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5" name="Google Shape;25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0" type="dt"/>
          </p:nvPr>
        </p:nvSpPr>
        <p:spPr>
          <a:xfrm>
            <a:off x="2040265" y="6173787"/>
            <a:ext cx="1017896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1" type="ftr"/>
          </p:nvPr>
        </p:nvSpPr>
        <p:spPr>
          <a:xfrm>
            <a:off x="3058161" y="6180136"/>
            <a:ext cx="7762238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8" name="Google Shape;28;p3"/>
          <p:cNvSpPr txBox="1"/>
          <p:nvPr>
            <p:ph idx="12" type="sldNum"/>
          </p:nvPr>
        </p:nvSpPr>
        <p:spPr>
          <a:xfrm>
            <a:off x="10820400" y="6169977"/>
            <a:ext cx="533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pic>
        <p:nvPicPr>
          <p:cNvPr id="29" name="Google Shape;29;p3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766285" y="6176963"/>
            <a:ext cx="1202065" cy="505589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3"/>
          <p:cNvSpPr/>
          <p:nvPr/>
        </p:nvSpPr>
        <p:spPr>
          <a:xfrm>
            <a:off x="2040265" y="6538912"/>
            <a:ext cx="9313536" cy="126935"/>
          </a:xfrm>
          <a:prstGeom prst="rect">
            <a:avLst/>
          </a:prstGeom>
          <a:solidFill>
            <a:srgbClr val="FFDF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DD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s://bu.univ-brest.fr/" TargetMode="Externa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/>
          <p:nvPr>
            <p:ph type="ctrTitle"/>
          </p:nvPr>
        </p:nvSpPr>
        <p:spPr>
          <a:xfrm>
            <a:off x="838200" y="1311300"/>
            <a:ext cx="103671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fr-FR">
                <a:latin typeface="Lexend"/>
                <a:ea typeface="Lexend"/>
                <a:cs typeface="Lexend"/>
                <a:sym typeface="Lexend"/>
              </a:rPr>
              <a:t>Accessibilité numérique : </a:t>
            </a:r>
            <a:endParaRPr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fr-FR">
                <a:latin typeface="Lexend"/>
                <a:ea typeface="Lexend"/>
                <a:cs typeface="Lexend"/>
                <a:sym typeface="Lexend"/>
              </a:rPr>
              <a:t>notre meilleure alliée UX</a:t>
            </a:r>
            <a:endParaRPr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99" name="Google Shape;99;p14"/>
          <p:cNvSpPr txBox="1"/>
          <p:nvPr>
            <p:ph idx="1" type="subTitle"/>
          </p:nvPr>
        </p:nvSpPr>
        <p:spPr>
          <a:xfrm>
            <a:off x="838200" y="4246880"/>
            <a:ext cx="9829800" cy="13055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400"/>
              <a:buNone/>
            </a:pPr>
            <a:r>
              <a:rPr lang="fr-FR" sz="35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Refonte du site des Bibliothèques </a:t>
            </a:r>
            <a:r>
              <a:rPr lang="fr-FR" sz="35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universitaires</a:t>
            </a:r>
            <a:r>
              <a:rPr lang="fr-FR" sz="35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 de l’UBO</a:t>
            </a:r>
            <a:endParaRPr sz="35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00" name="Google Shape;100;p14"/>
          <p:cNvSpPr txBox="1"/>
          <p:nvPr>
            <p:ph idx="11" type="ftr"/>
          </p:nvPr>
        </p:nvSpPr>
        <p:spPr>
          <a:xfrm>
            <a:off x="1524000" y="6356350"/>
            <a:ext cx="9144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Symposium Koha</a:t>
            </a:r>
            <a:r>
              <a:rPr lang="fr-FR" sz="2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juin 2026</a:t>
            </a:r>
            <a:endParaRPr sz="2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4"/>
          <p:cNvSpPr txBox="1"/>
          <p:nvPr>
            <p:ph idx="12" type="sldNum"/>
          </p:nvPr>
        </p:nvSpPr>
        <p:spPr>
          <a:xfrm>
            <a:off x="10668000" y="6356350"/>
            <a:ext cx="117160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3"/>
          <p:cNvSpPr txBox="1"/>
          <p:nvPr>
            <p:ph idx="12" type="sldNum"/>
          </p:nvPr>
        </p:nvSpPr>
        <p:spPr>
          <a:xfrm>
            <a:off x="10820400" y="6169977"/>
            <a:ext cx="533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185" name="Google Shape;185;p23"/>
          <p:cNvSpPr txBox="1"/>
          <p:nvPr>
            <p:ph type="title"/>
          </p:nvPr>
        </p:nvSpPr>
        <p:spPr>
          <a:xfrm>
            <a:off x="720875" y="517975"/>
            <a:ext cx="10632900" cy="8790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4300">
                <a:latin typeface="Lexend"/>
                <a:ea typeface="Lexend"/>
                <a:cs typeface="Lexend"/>
                <a:sym typeface="Lexend"/>
              </a:rPr>
              <a:t>6 - Quelques exemples de bonnes pratiques</a:t>
            </a:r>
            <a:endParaRPr b="1" sz="4300">
              <a:latin typeface="Lexend"/>
              <a:ea typeface="Lexend"/>
              <a:cs typeface="Lexend"/>
              <a:sym typeface="Lexend"/>
            </a:endParaRPr>
          </a:p>
        </p:txBody>
      </p:sp>
      <p:graphicFrame>
        <p:nvGraphicFramePr>
          <p:cNvPr id="186" name="Google Shape;186;p23"/>
          <p:cNvGraphicFramePr/>
          <p:nvPr/>
        </p:nvGraphicFramePr>
        <p:xfrm>
          <a:off x="790575" y="16858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{9978F58E-0EAD-4018-94EE-2CBF4017F05D}</a:tableStyleId>
              </a:tblPr>
              <a:tblGrid>
                <a:gridCol w="2127025"/>
                <a:gridCol w="2654125"/>
                <a:gridCol w="6416125"/>
              </a:tblGrid>
              <a:tr h="11553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  <a:buNone/>
                      </a:pPr>
                      <a:r>
                        <a:rPr b="1" lang="fr-FR" sz="1800">
                          <a:latin typeface="Lexend"/>
                          <a:ea typeface="Lexend"/>
                          <a:cs typeface="Lexend"/>
                          <a:sym typeface="Lexend"/>
                        </a:rPr>
                        <a:t>Élément</a:t>
                      </a:r>
                      <a:endParaRPr b="1" sz="1800">
                        <a:latin typeface="Lexend"/>
                        <a:ea typeface="Lexend"/>
                        <a:cs typeface="Lexend"/>
                        <a:sym typeface="Lexend"/>
                      </a:endParaRPr>
                    </a:p>
                  </a:txBody>
                  <a:tcPr marT="91425" marB="91425" marR="91425" marL="91425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  <a:buNone/>
                      </a:pPr>
                      <a:r>
                        <a:rPr b="1" lang="fr-FR" sz="1800">
                          <a:latin typeface="Lexend"/>
                          <a:ea typeface="Lexend"/>
                          <a:cs typeface="Lexend"/>
                          <a:sym typeface="Lexend"/>
                        </a:rPr>
                        <a:t>Avant (Non accessible)</a:t>
                      </a:r>
                      <a:endParaRPr b="1" sz="1800">
                        <a:latin typeface="Lexend"/>
                        <a:ea typeface="Lexend"/>
                        <a:cs typeface="Lexend"/>
                        <a:sym typeface="Lexend"/>
                      </a:endParaRPr>
                    </a:p>
                  </a:txBody>
                  <a:tcPr marT="91425" marB="91425" marR="91425" marL="91425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  <a:buNone/>
                      </a:pPr>
                      <a:r>
                        <a:rPr b="1" lang="fr-FR" sz="1800">
                          <a:latin typeface="Lexend"/>
                          <a:ea typeface="Lexend"/>
                          <a:cs typeface="Lexend"/>
                          <a:sym typeface="Lexend"/>
                        </a:rPr>
                        <a:t>Après (Accessible)</a:t>
                      </a:r>
                      <a:endParaRPr b="1" sz="1800">
                        <a:latin typeface="Lexend"/>
                        <a:ea typeface="Lexend"/>
                        <a:cs typeface="Lexend"/>
                        <a:sym typeface="Lexend"/>
                      </a:endParaRPr>
                    </a:p>
                  </a:txBody>
                  <a:tcPr marT="91425" marB="91425" marR="91425" marL="91425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4215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  <a:buNone/>
                      </a:pPr>
                      <a:r>
                        <a:rPr b="1" lang="fr-FR" sz="1800">
                          <a:latin typeface="Lexend"/>
                          <a:ea typeface="Lexend"/>
                          <a:cs typeface="Lexend"/>
                          <a:sym typeface="Lexend"/>
                        </a:rPr>
                        <a:t>Images</a:t>
                      </a:r>
                      <a:endParaRPr b="1" sz="1800">
                        <a:latin typeface="Lexend"/>
                        <a:ea typeface="Lexend"/>
                        <a:cs typeface="Lexend"/>
                        <a:sym typeface="Lexend"/>
                      </a:endParaRPr>
                    </a:p>
                  </a:txBody>
                  <a:tcPr marT="91425" marB="91425" marR="91425" marL="91425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  <a:buNone/>
                      </a:pPr>
                      <a:r>
                        <a:rPr lang="fr-FR" sz="1700">
                          <a:latin typeface="Lexend"/>
                          <a:ea typeface="Lexend"/>
                          <a:cs typeface="Lexend"/>
                          <a:sym typeface="Lexend"/>
                        </a:rPr>
                        <a:t>Pas de texte alternatif</a:t>
                      </a:r>
                      <a:endParaRPr sz="1700">
                        <a:latin typeface="Lexend"/>
                        <a:ea typeface="Lexend"/>
                        <a:cs typeface="Lexend"/>
                        <a:sym typeface="Lexend"/>
                      </a:endParaRPr>
                    </a:p>
                  </a:txBody>
                  <a:tcPr marT="91425" marB="91425" marR="91425" marL="91425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  <a:buNone/>
                      </a:pPr>
                      <a:r>
                        <a:rPr lang="fr-FR" sz="1700">
                          <a:latin typeface="Lexend"/>
                          <a:ea typeface="Lexend"/>
                          <a:cs typeface="Lexend"/>
                          <a:sym typeface="Lexend"/>
                        </a:rPr>
                        <a:t>Attributs </a:t>
                      </a:r>
                      <a:r>
                        <a:rPr b="1" lang="fr-FR" sz="1700">
                          <a:solidFill>
                            <a:srgbClr val="351C75"/>
                          </a:solidFill>
                          <a:latin typeface="Lexend"/>
                          <a:ea typeface="Lexend"/>
                          <a:cs typeface="Lexend"/>
                          <a:sym typeface="Lexend"/>
                        </a:rPr>
                        <a:t>alt </a:t>
                      </a:r>
                      <a:r>
                        <a:rPr lang="fr-FR" sz="1700">
                          <a:latin typeface="Lexend"/>
                          <a:ea typeface="Lexend"/>
                          <a:cs typeface="Lexend"/>
                          <a:sym typeface="Lexend"/>
                        </a:rPr>
                        <a:t>descriptifs pour les images porteuses d’information et attribut alt vide pour des images décoratives</a:t>
                      </a:r>
                      <a:endParaRPr sz="1700">
                        <a:latin typeface="Lexend"/>
                        <a:ea typeface="Lexend"/>
                        <a:cs typeface="Lexend"/>
                        <a:sym typeface="Lexend"/>
                      </a:endParaRPr>
                    </a:p>
                  </a:txBody>
                  <a:tcPr marT="91425" marB="91425" marR="91425" marL="91425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1159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  <a:buNone/>
                      </a:pPr>
                      <a:r>
                        <a:rPr b="1" lang="fr-FR" sz="1800">
                          <a:latin typeface="Lexend"/>
                          <a:ea typeface="Lexend"/>
                          <a:cs typeface="Lexend"/>
                          <a:sym typeface="Lexend"/>
                        </a:rPr>
                        <a:t>Taille de police</a:t>
                      </a:r>
                      <a:endParaRPr b="1" sz="1800">
                        <a:latin typeface="Lexend"/>
                        <a:ea typeface="Lexend"/>
                        <a:cs typeface="Lexend"/>
                        <a:sym typeface="Lexend"/>
                      </a:endParaRPr>
                    </a:p>
                  </a:txBody>
                  <a:tcPr marT="91425" marB="91425" marR="91425" marL="91425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  <a:buNone/>
                      </a:pPr>
                      <a:r>
                        <a:rPr lang="fr-FR" sz="1700">
                          <a:latin typeface="Lexend"/>
                          <a:ea typeface="Lexend"/>
                          <a:cs typeface="Lexend"/>
                          <a:sym typeface="Lexend"/>
                        </a:rPr>
                        <a:t>12px fixe</a:t>
                      </a:r>
                      <a:endParaRPr sz="1700">
                        <a:latin typeface="Lexend"/>
                        <a:ea typeface="Lexend"/>
                        <a:cs typeface="Lexend"/>
                        <a:sym typeface="Lexend"/>
                      </a:endParaRPr>
                    </a:p>
                  </a:txBody>
                  <a:tcPr marT="91425" marB="91425" marR="91425" marL="91425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  <a:buNone/>
                      </a:pPr>
                      <a:r>
                        <a:rPr lang="fr-FR" sz="1700">
                          <a:latin typeface="Lexend"/>
                          <a:ea typeface="Lexend"/>
                          <a:cs typeface="Lexend"/>
                          <a:sym typeface="Lexend"/>
                        </a:rPr>
                        <a:t>Unités relatives (</a:t>
                      </a:r>
                      <a:r>
                        <a:rPr b="1" lang="fr-FR" sz="1700">
                          <a:solidFill>
                            <a:srgbClr val="351C75"/>
                          </a:solidFill>
                          <a:latin typeface="Lexend"/>
                          <a:ea typeface="Lexend"/>
                          <a:cs typeface="Lexend"/>
                          <a:sym typeface="Lexend"/>
                        </a:rPr>
                        <a:t>rem</a:t>
                      </a:r>
                      <a:r>
                        <a:rPr lang="fr-FR" sz="1700">
                          <a:latin typeface="Lexend"/>
                          <a:ea typeface="Lexend"/>
                          <a:cs typeface="Lexend"/>
                          <a:sym typeface="Lexend"/>
                        </a:rPr>
                        <a:t>) pour permettre le zoom et l’adaptation responsive des pages</a:t>
                      </a:r>
                      <a:endParaRPr sz="1700">
                        <a:latin typeface="Lexend"/>
                        <a:ea typeface="Lexend"/>
                        <a:cs typeface="Lexend"/>
                        <a:sym typeface="Lexend"/>
                      </a:endParaRPr>
                    </a:p>
                  </a:txBody>
                  <a:tcPr marT="91425" marB="91425" marR="91425" marL="91425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4"/>
          <p:cNvSpPr txBox="1"/>
          <p:nvPr>
            <p:ph idx="12" type="sldNum"/>
          </p:nvPr>
        </p:nvSpPr>
        <p:spPr>
          <a:xfrm>
            <a:off x="10820400" y="6169977"/>
            <a:ext cx="533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192" name="Google Shape;192;p24"/>
          <p:cNvSpPr txBox="1"/>
          <p:nvPr>
            <p:ph type="title"/>
          </p:nvPr>
        </p:nvSpPr>
        <p:spPr>
          <a:xfrm>
            <a:off x="720875" y="517975"/>
            <a:ext cx="10632900" cy="8790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4300">
                <a:latin typeface="Lexend"/>
                <a:ea typeface="Lexend"/>
                <a:cs typeface="Lexend"/>
                <a:sym typeface="Lexend"/>
              </a:rPr>
              <a:t>7</a:t>
            </a:r>
            <a:r>
              <a:rPr b="1" lang="fr-FR" sz="4300">
                <a:latin typeface="Lexend"/>
                <a:ea typeface="Lexend"/>
                <a:cs typeface="Lexend"/>
                <a:sym typeface="Lexend"/>
              </a:rPr>
              <a:t> - Résultats</a:t>
            </a:r>
            <a:endParaRPr b="1" sz="4300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93" name="Google Shape;193;p24"/>
          <p:cNvSpPr txBox="1"/>
          <p:nvPr/>
        </p:nvSpPr>
        <p:spPr>
          <a:xfrm>
            <a:off x="1129400" y="2120850"/>
            <a:ext cx="9924300" cy="261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41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Déploiement du site </a:t>
            </a:r>
            <a:br>
              <a:rPr b="1" lang="fr-FR" sz="41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</a:br>
            <a:r>
              <a:rPr b="1" lang="fr-FR" sz="41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le 26 juin 2025</a:t>
            </a:r>
            <a:endParaRPr b="1" sz="41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r-FR" sz="41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   </a:t>
            </a:r>
            <a:r>
              <a:rPr lang="fr-FR" sz="3000" u="sng">
                <a:solidFill>
                  <a:schemeClr val="hlink"/>
                </a:solidFill>
                <a:latin typeface="Lexend"/>
                <a:ea typeface="Lexend"/>
                <a:cs typeface="Lexend"/>
                <a:sym typeface="Lexend"/>
                <a:hlinkClick r:id="rId3"/>
              </a:rPr>
              <a:t>Bibliothèques Universitaires</a:t>
            </a:r>
            <a:r>
              <a:rPr lang="fr-FR" sz="30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 de l’UBO</a:t>
            </a:r>
            <a:endParaRPr b="1" sz="41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5"/>
          <p:cNvSpPr txBox="1"/>
          <p:nvPr>
            <p:ph idx="12" type="sldNum"/>
          </p:nvPr>
        </p:nvSpPr>
        <p:spPr>
          <a:xfrm>
            <a:off x="10820400" y="6169977"/>
            <a:ext cx="533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199" name="Google Shape;199;p25"/>
          <p:cNvSpPr txBox="1"/>
          <p:nvPr>
            <p:ph type="title"/>
          </p:nvPr>
        </p:nvSpPr>
        <p:spPr>
          <a:xfrm>
            <a:off x="720875" y="517975"/>
            <a:ext cx="10632900" cy="8790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4300">
                <a:latin typeface="Lexend"/>
                <a:ea typeface="Lexend"/>
                <a:cs typeface="Lexend"/>
                <a:sym typeface="Lexend"/>
              </a:rPr>
              <a:t>8</a:t>
            </a:r>
            <a:r>
              <a:rPr b="1" lang="fr-FR" sz="4300">
                <a:latin typeface="Lexend"/>
                <a:ea typeface="Lexend"/>
                <a:cs typeface="Lexend"/>
                <a:sym typeface="Lexend"/>
              </a:rPr>
              <a:t> - Résultats</a:t>
            </a:r>
            <a:endParaRPr b="1" sz="4300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00" name="Google Shape;200;p25"/>
          <p:cNvSpPr txBox="1"/>
          <p:nvPr/>
        </p:nvSpPr>
        <p:spPr>
          <a:xfrm>
            <a:off x="962125" y="2120850"/>
            <a:ext cx="10391700" cy="261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39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Un site</a:t>
            </a:r>
            <a:r>
              <a:rPr b="1" lang="fr-FR" sz="41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 </a:t>
            </a:r>
            <a:r>
              <a:rPr b="1" lang="fr-FR" sz="47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100% conforme</a:t>
            </a:r>
            <a:r>
              <a:rPr b="1" lang="fr-FR" sz="39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 </a:t>
            </a:r>
            <a:r>
              <a:rPr lang="fr-FR" sz="39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au RGAA 4.1.2</a:t>
            </a:r>
            <a:br>
              <a:rPr lang="fr-FR" sz="41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</a:br>
            <a:endParaRPr sz="28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-431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Lexend"/>
              <a:buChar char="●"/>
            </a:pPr>
            <a:r>
              <a:rPr lang="fr-FR" sz="32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Audit externe sur échantillon de 14 pages</a:t>
            </a:r>
            <a:endParaRPr sz="32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-431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Lexend"/>
              <a:buChar char="●"/>
            </a:pPr>
            <a:r>
              <a:rPr lang="fr-FR" sz="32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Les 106 critères respectés</a:t>
            </a:r>
            <a:endParaRPr sz="32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6"/>
          <p:cNvSpPr txBox="1"/>
          <p:nvPr>
            <p:ph type="title"/>
          </p:nvPr>
        </p:nvSpPr>
        <p:spPr>
          <a:xfrm>
            <a:off x="988500" y="849200"/>
            <a:ext cx="8304300" cy="7620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3500">
                <a:latin typeface="Lexend"/>
                <a:ea typeface="Lexend"/>
                <a:cs typeface="Lexend"/>
                <a:sym typeface="Lexend"/>
              </a:rPr>
              <a:t>Ce qu’il faut retenir</a:t>
            </a:r>
            <a:endParaRPr b="1" sz="3500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07" name="Google Shape;207;p26"/>
          <p:cNvSpPr txBox="1"/>
          <p:nvPr>
            <p:ph idx="12" type="sldNum"/>
          </p:nvPr>
        </p:nvSpPr>
        <p:spPr>
          <a:xfrm>
            <a:off x="10820400" y="6169977"/>
            <a:ext cx="5334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208" name="Google Shape;208;p26"/>
          <p:cNvSpPr txBox="1"/>
          <p:nvPr/>
        </p:nvSpPr>
        <p:spPr>
          <a:xfrm>
            <a:off x="1040775" y="1939025"/>
            <a:ext cx="10026900" cy="373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735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exend"/>
              <a:buChar char="●"/>
            </a:pPr>
            <a:r>
              <a:rPr lang="fr-FR" sz="25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Impliquer les </a:t>
            </a:r>
            <a:r>
              <a:rPr b="1" lang="fr-FR" sz="25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utilisateurs dès le début du projet</a:t>
            </a:r>
            <a:endParaRPr b="1" sz="25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-3873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exend"/>
              <a:buChar char="●"/>
            </a:pPr>
            <a:r>
              <a:rPr lang="fr-FR" sz="25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Intégrer l’</a:t>
            </a:r>
            <a:r>
              <a:rPr b="1" lang="fr-FR" sz="25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accessibilité dès conception</a:t>
            </a:r>
            <a:r>
              <a:rPr lang="fr-FR" sz="25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 = tellement plus facile, gain de temps</a:t>
            </a:r>
            <a:endParaRPr sz="25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-3873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exend"/>
              <a:buChar char="●"/>
            </a:pPr>
            <a:r>
              <a:rPr lang="fr-FR" sz="25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Accessibilité = </a:t>
            </a:r>
            <a:r>
              <a:rPr b="1" lang="fr-FR" sz="25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“contrainte” créative</a:t>
            </a:r>
            <a:r>
              <a:rPr lang="fr-FR" sz="25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, pas une limitation</a:t>
            </a:r>
            <a:endParaRPr sz="25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-3873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exend"/>
              <a:buChar char="●"/>
            </a:pPr>
            <a:r>
              <a:rPr b="1" lang="fr-FR" sz="25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Expertise externe </a:t>
            </a:r>
            <a:r>
              <a:rPr lang="fr-FR" sz="25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= investissement rentable</a:t>
            </a:r>
            <a:endParaRPr sz="25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-3873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exend"/>
              <a:buChar char="●"/>
            </a:pPr>
            <a:r>
              <a:rPr lang="fr-FR" sz="25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Acculturation / </a:t>
            </a:r>
            <a:r>
              <a:rPr b="1" lang="fr-FR" sz="25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Formation </a:t>
            </a:r>
            <a:r>
              <a:rPr lang="fr-FR" sz="25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de l’équipe indispensable</a:t>
            </a:r>
            <a:endParaRPr sz="25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5"/>
          <p:cNvSpPr txBox="1"/>
          <p:nvPr>
            <p:ph type="title"/>
          </p:nvPr>
        </p:nvSpPr>
        <p:spPr>
          <a:xfrm>
            <a:off x="978500" y="3768625"/>
            <a:ext cx="7273500" cy="7269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>
                <a:latin typeface="Lexend"/>
                <a:ea typeface="Lexend"/>
                <a:cs typeface="Lexend"/>
                <a:sym typeface="Lexend"/>
              </a:rPr>
              <a:t>&gt; </a:t>
            </a:r>
            <a:r>
              <a:rPr lang="fr-FR">
                <a:latin typeface="Lexend"/>
                <a:ea typeface="Lexend"/>
                <a:cs typeface="Lexend"/>
                <a:sym typeface="Lexend"/>
              </a:rPr>
              <a:t>Un site utile, utilisable et désirable</a:t>
            </a:r>
            <a:endParaRPr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08" name="Google Shape;108;p15"/>
          <p:cNvSpPr txBox="1"/>
          <p:nvPr>
            <p:ph idx="12" type="sldNum"/>
          </p:nvPr>
        </p:nvSpPr>
        <p:spPr>
          <a:xfrm>
            <a:off x="10820400" y="6169977"/>
            <a:ext cx="5334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109" name="Google Shape;109;p15"/>
          <p:cNvSpPr txBox="1"/>
          <p:nvPr>
            <p:ph type="title"/>
          </p:nvPr>
        </p:nvSpPr>
        <p:spPr>
          <a:xfrm>
            <a:off x="945500" y="1139023"/>
            <a:ext cx="10154100" cy="2418000"/>
          </a:xfrm>
          <a:prstGeom prst="rect">
            <a:avLst/>
          </a:prstGeom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fr-FR" sz="3340">
                <a:latin typeface="Lexend"/>
                <a:ea typeface="Lexend"/>
                <a:cs typeface="Lexend"/>
                <a:sym typeface="Lexend"/>
              </a:rPr>
              <a:t>Notre </a:t>
            </a:r>
            <a:r>
              <a:rPr b="1" lang="fr-FR" sz="3340">
                <a:solidFill>
                  <a:schemeClr val="lt1"/>
                </a:solidFill>
                <a:highlight>
                  <a:srgbClr val="B30000"/>
                </a:highlight>
                <a:latin typeface="Lexend"/>
                <a:ea typeface="Lexend"/>
                <a:cs typeface="Lexend"/>
                <a:sym typeface="Lexend"/>
              </a:rPr>
              <a:t>fil rouge : la meilleure expérience possible pour toutes et tous</a:t>
            </a:r>
            <a:r>
              <a:rPr b="1" lang="fr-FR" sz="3340">
                <a:highlight>
                  <a:srgbClr val="B30000"/>
                </a:highlight>
                <a:latin typeface="Lexend"/>
                <a:ea typeface="Lexend"/>
                <a:cs typeface="Lexend"/>
                <a:sym typeface="Lexend"/>
              </a:rPr>
              <a:t> </a:t>
            </a:r>
            <a:endParaRPr b="1" sz="3340">
              <a:highlight>
                <a:srgbClr val="B30000"/>
              </a:highlight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b="1" sz="3340"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fr-FR" sz="3340">
                <a:latin typeface="Lexend"/>
                <a:ea typeface="Lexend"/>
                <a:cs typeface="Lexend"/>
                <a:sym typeface="Lexend"/>
              </a:rPr>
              <a:t>Un </a:t>
            </a:r>
            <a:r>
              <a:rPr b="1" lang="fr-FR" sz="3340">
                <a:solidFill>
                  <a:schemeClr val="lt1"/>
                </a:solidFill>
                <a:highlight>
                  <a:schemeClr val="accent1"/>
                </a:highlight>
                <a:latin typeface="Lexend"/>
                <a:ea typeface="Lexend"/>
                <a:cs typeface="Lexend"/>
                <a:sym typeface="Lexend"/>
              </a:rPr>
              <a:t>levier : l’accessibilité</a:t>
            </a:r>
            <a:endParaRPr b="1" sz="3340">
              <a:solidFill>
                <a:schemeClr val="lt1"/>
              </a:solidFill>
              <a:highlight>
                <a:schemeClr val="accent1"/>
              </a:highlight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6"/>
          <p:cNvSpPr txBox="1"/>
          <p:nvPr>
            <p:ph type="title"/>
          </p:nvPr>
        </p:nvSpPr>
        <p:spPr>
          <a:xfrm>
            <a:off x="800175" y="1912400"/>
            <a:ext cx="37320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fr-FR" sz="3000">
                <a:highlight>
                  <a:srgbClr val="FFDD00"/>
                </a:highlight>
                <a:latin typeface="Lexend"/>
                <a:ea typeface="Lexend"/>
                <a:cs typeface="Lexend"/>
                <a:sym typeface="Lexend"/>
              </a:rPr>
              <a:t>État initial du site</a:t>
            </a:r>
            <a:endParaRPr sz="3000">
              <a:highlight>
                <a:srgbClr val="FFDD00"/>
              </a:highlight>
              <a:latin typeface="Lexend"/>
              <a:ea typeface="Lexend"/>
              <a:cs typeface="Lexend"/>
              <a:sym typeface="Lexend"/>
            </a:endParaRPr>
          </a:p>
          <a:p>
            <a:pPr indent="-38735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500"/>
              <a:buFont typeface="Lexend"/>
              <a:buChar char="●"/>
            </a:pPr>
            <a:r>
              <a:rPr b="1" lang="fr-FR" sz="2500">
                <a:latin typeface="Lexend"/>
                <a:ea typeface="Lexend"/>
                <a:cs typeface="Lexend"/>
                <a:sym typeface="Lexend"/>
              </a:rPr>
              <a:t>Non conforme</a:t>
            </a:r>
            <a:r>
              <a:rPr lang="fr-FR" sz="2500">
                <a:latin typeface="Lexend"/>
                <a:ea typeface="Lexend"/>
                <a:cs typeface="Lexend"/>
                <a:sym typeface="Lexend"/>
              </a:rPr>
              <a:t> au RGAA et peu responsive</a:t>
            </a:r>
            <a:endParaRPr sz="2500">
              <a:latin typeface="Lexend"/>
              <a:ea typeface="Lexend"/>
              <a:cs typeface="Lexend"/>
              <a:sym typeface="Lexend"/>
            </a:endParaRPr>
          </a:p>
          <a:p>
            <a:pPr indent="-387350" lvl="0" marL="457200" rtl="0" algn="l">
              <a:spcBef>
                <a:spcPts val="1000"/>
              </a:spcBef>
              <a:spcAft>
                <a:spcPts val="0"/>
              </a:spcAft>
              <a:buSzPts val="2500"/>
              <a:buFont typeface="Lexend"/>
              <a:buChar char="●"/>
            </a:pPr>
            <a:r>
              <a:rPr lang="fr-FR" sz="2500">
                <a:latin typeface="Lexend"/>
                <a:ea typeface="Lexend"/>
                <a:cs typeface="Lexend"/>
                <a:sym typeface="Lexend"/>
              </a:rPr>
              <a:t>Devenu </a:t>
            </a:r>
            <a:r>
              <a:rPr b="1" lang="fr-FR" sz="2500">
                <a:latin typeface="Lexend"/>
                <a:ea typeface="Lexend"/>
                <a:cs typeface="Lexend"/>
                <a:sym typeface="Lexend"/>
              </a:rPr>
              <a:t>hors charte graphique</a:t>
            </a:r>
            <a:r>
              <a:rPr lang="fr-FR" sz="2500">
                <a:latin typeface="Lexend"/>
                <a:ea typeface="Lexend"/>
                <a:cs typeface="Lexend"/>
                <a:sym typeface="Lexend"/>
              </a:rPr>
              <a:t> de l’Université</a:t>
            </a:r>
            <a:endParaRPr sz="2500">
              <a:latin typeface="Lexend"/>
              <a:ea typeface="Lexend"/>
              <a:cs typeface="Lexend"/>
              <a:sym typeface="Lexend"/>
            </a:endParaRPr>
          </a:p>
          <a:p>
            <a:pPr indent="-387350" lvl="0" marL="457200" rtl="0" algn="l">
              <a:spcBef>
                <a:spcPts val="1000"/>
              </a:spcBef>
              <a:spcAft>
                <a:spcPts val="0"/>
              </a:spcAft>
              <a:buSzPts val="2500"/>
              <a:buFont typeface="Lexend"/>
              <a:buChar char="●"/>
            </a:pPr>
            <a:r>
              <a:rPr b="1" lang="fr-FR" sz="2500">
                <a:latin typeface="Lexend"/>
                <a:ea typeface="Lexend"/>
                <a:cs typeface="Lexend"/>
                <a:sym typeface="Lexend"/>
              </a:rPr>
              <a:t>Trop de contenus</a:t>
            </a:r>
            <a:endParaRPr b="1" sz="2500">
              <a:latin typeface="Lexend"/>
              <a:ea typeface="Lexend"/>
              <a:cs typeface="Lexend"/>
              <a:sym typeface="Lexend"/>
            </a:endParaRPr>
          </a:p>
          <a:p>
            <a:pPr indent="-387350" lvl="0" marL="457200" rtl="0" algn="l">
              <a:spcBef>
                <a:spcPts val="1000"/>
              </a:spcBef>
              <a:spcAft>
                <a:spcPts val="0"/>
              </a:spcAft>
              <a:buSzPts val="2500"/>
              <a:buFont typeface="Lexend"/>
              <a:buChar char="●"/>
            </a:pPr>
            <a:r>
              <a:rPr lang="fr-FR" sz="2500">
                <a:latin typeface="Lexend"/>
                <a:ea typeface="Lexend"/>
                <a:cs typeface="Lexend"/>
                <a:sym typeface="Lexend"/>
              </a:rPr>
              <a:t>Trop “</a:t>
            </a:r>
            <a:r>
              <a:rPr b="1" lang="fr-FR" sz="2500">
                <a:latin typeface="Lexend"/>
                <a:ea typeface="Lexend"/>
                <a:cs typeface="Lexend"/>
                <a:sym typeface="Lexend"/>
              </a:rPr>
              <a:t>bibliocentré</a:t>
            </a:r>
            <a:r>
              <a:rPr lang="fr-FR" sz="2500">
                <a:latin typeface="Lexend"/>
                <a:ea typeface="Lexend"/>
                <a:cs typeface="Lexend"/>
                <a:sym typeface="Lexend"/>
              </a:rPr>
              <a:t>”</a:t>
            </a:r>
            <a:endParaRPr sz="2500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5" name="Google Shape;115;p16"/>
          <p:cNvSpPr txBox="1"/>
          <p:nvPr>
            <p:ph idx="12" type="sldNum"/>
          </p:nvPr>
        </p:nvSpPr>
        <p:spPr>
          <a:xfrm>
            <a:off x="10820400" y="6169977"/>
            <a:ext cx="533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pic>
        <p:nvPicPr>
          <p:cNvPr id="116" name="Google Shape;116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43700" y="1578700"/>
            <a:ext cx="6945226" cy="4849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6"/>
          <p:cNvSpPr txBox="1"/>
          <p:nvPr>
            <p:ph type="title"/>
          </p:nvPr>
        </p:nvSpPr>
        <p:spPr>
          <a:xfrm>
            <a:off x="720875" y="517975"/>
            <a:ext cx="10632900" cy="8790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4300">
                <a:latin typeface="Lexend"/>
                <a:ea typeface="Lexend"/>
                <a:cs typeface="Lexend"/>
                <a:sym typeface="Lexend"/>
              </a:rPr>
              <a:t>1 - Historique et contexte</a:t>
            </a:r>
            <a:endParaRPr b="1" sz="4300"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7"/>
          <p:cNvSpPr txBox="1"/>
          <p:nvPr>
            <p:ph type="title"/>
          </p:nvPr>
        </p:nvSpPr>
        <p:spPr>
          <a:xfrm>
            <a:off x="853025" y="1686331"/>
            <a:ext cx="9088800" cy="3855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fr-FR" sz="3000">
                <a:highlight>
                  <a:srgbClr val="FFDD00"/>
                </a:highlight>
                <a:latin typeface="Lexend"/>
                <a:ea typeface="Lexend"/>
                <a:cs typeface="Lexend"/>
                <a:sym typeface="Lexend"/>
              </a:rPr>
              <a:t>Éléments déclencheurs du projet</a:t>
            </a:r>
            <a:endParaRPr sz="3000">
              <a:highlight>
                <a:srgbClr val="FFDD00"/>
              </a:highlight>
              <a:latin typeface="Lexend"/>
              <a:ea typeface="Lexend"/>
              <a:cs typeface="Lexend"/>
              <a:sym typeface="Lexend"/>
            </a:endParaRPr>
          </a:p>
          <a:p>
            <a:pPr indent="-38735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500"/>
              <a:buFont typeface="Lexend"/>
              <a:buChar char="●"/>
            </a:pPr>
            <a:r>
              <a:rPr lang="fr-FR" sz="2500">
                <a:latin typeface="Lexend"/>
                <a:ea typeface="Lexend"/>
                <a:cs typeface="Lexend"/>
                <a:sym typeface="Lexend"/>
              </a:rPr>
              <a:t>Engagement </a:t>
            </a:r>
            <a:r>
              <a:rPr b="1" lang="fr-FR" sz="2500">
                <a:latin typeface="Lexend"/>
                <a:ea typeface="Lexend"/>
                <a:cs typeface="Lexend"/>
                <a:sym typeface="Lexend"/>
              </a:rPr>
              <a:t>éthique </a:t>
            </a:r>
            <a:r>
              <a:rPr lang="fr-FR" sz="2500">
                <a:latin typeface="Lexend"/>
                <a:ea typeface="Lexend"/>
                <a:cs typeface="Lexend"/>
                <a:sym typeface="Lexend"/>
              </a:rPr>
              <a:t>des BU de l’UBO</a:t>
            </a:r>
            <a:endParaRPr sz="2500">
              <a:latin typeface="Lexend"/>
              <a:ea typeface="Lexend"/>
              <a:cs typeface="Lexend"/>
              <a:sym typeface="Lexend"/>
            </a:endParaRPr>
          </a:p>
          <a:p>
            <a:pPr indent="-38735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500"/>
              <a:buFont typeface="Lexend"/>
              <a:buChar char="●"/>
            </a:pPr>
            <a:r>
              <a:rPr lang="fr-FR" sz="2500">
                <a:latin typeface="Lexend"/>
                <a:ea typeface="Lexend"/>
                <a:cs typeface="Lexend"/>
                <a:sym typeface="Lexend"/>
              </a:rPr>
              <a:t>O</a:t>
            </a:r>
            <a:r>
              <a:rPr lang="fr-FR" sz="2500">
                <a:latin typeface="Lexend"/>
                <a:ea typeface="Lexend"/>
                <a:cs typeface="Lexend"/>
                <a:sym typeface="Lexend"/>
              </a:rPr>
              <a:t>bligations </a:t>
            </a:r>
            <a:r>
              <a:rPr b="1" lang="fr-FR" sz="2500">
                <a:latin typeface="Lexend"/>
                <a:ea typeface="Lexend"/>
                <a:cs typeface="Lexend"/>
                <a:sym typeface="Lexend"/>
              </a:rPr>
              <a:t>légales</a:t>
            </a:r>
            <a:endParaRPr b="1" sz="2500">
              <a:latin typeface="Lexend"/>
              <a:ea typeface="Lexend"/>
              <a:cs typeface="Lexend"/>
              <a:sym typeface="Lexend"/>
            </a:endParaRPr>
          </a:p>
          <a:p>
            <a:pPr indent="-38735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500"/>
              <a:buFont typeface="Lexend"/>
              <a:buChar char="●"/>
            </a:pPr>
            <a:r>
              <a:rPr lang="fr-FR" sz="2500">
                <a:latin typeface="Lexend"/>
                <a:ea typeface="Lexend"/>
                <a:cs typeface="Lexend"/>
                <a:sym typeface="Lexend"/>
              </a:rPr>
              <a:t>Retours </a:t>
            </a:r>
            <a:r>
              <a:rPr b="1" lang="fr-FR" sz="2500">
                <a:latin typeface="Lexend"/>
                <a:ea typeface="Lexend"/>
                <a:cs typeface="Lexend"/>
                <a:sym typeface="Lexend"/>
              </a:rPr>
              <a:t>utilisateurs</a:t>
            </a:r>
            <a:endParaRPr b="1" sz="2500"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br>
              <a:rPr b="1" lang="fr-FR" sz="2500">
                <a:latin typeface="Lexend"/>
                <a:ea typeface="Lexend"/>
                <a:cs typeface="Lexend"/>
                <a:sym typeface="Lexend"/>
              </a:rPr>
            </a:br>
            <a:r>
              <a:rPr b="1" lang="fr-FR" sz="2500">
                <a:latin typeface="Lexend"/>
                <a:ea typeface="Lexend"/>
                <a:cs typeface="Lexend"/>
                <a:sym typeface="Lexend"/>
              </a:rPr>
              <a:t>&gt; </a:t>
            </a:r>
            <a:r>
              <a:rPr b="1" lang="fr-FR" sz="2500">
                <a:latin typeface="Lexend"/>
                <a:ea typeface="Lexend"/>
                <a:cs typeface="Lexend"/>
                <a:sym typeface="Lexend"/>
              </a:rPr>
              <a:t>l’accessibilité numérique pas comme de “simples” cases à cocher</a:t>
            </a:r>
            <a:endParaRPr b="1" sz="2500"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2500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23" name="Google Shape;123;p17"/>
          <p:cNvSpPr txBox="1"/>
          <p:nvPr>
            <p:ph idx="12" type="sldNum"/>
          </p:nvPr>
        </p:nvSpPr>
        <p:spPr>
          <a:xfrm>
            <a:off x="10820400" y="6169977"/>
            <a:ext cx="533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124" name="Google Shape;124;p17"/>
          <p:cNvSpPr txBox="1"/>
          <p:nvPr>
            <p:ph type="title"/>
          </p:nvPr>
        </p:nvSpPr>
        <p:spPr>
          <a:xfrm>
            <a:off x="720875" y="517975"/>
            <a:ext cx="10632900" cy="8790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4300">
                <a:latin typeface="Lexend"/>
                <a:ea typeface="Lexend"/>
                <a:cs typeface="Lexend"/>
                <a:sym typeface="Lexend"/>
              </a:rPr>
              <a:t>1</a:t>
            </a:r>
            <a:r>
              <a:rPr b="1" lang="fr-FR" sz="4300">
                <a:latin typeface="Lexend"/>
                <a:ea typeface="Lexend"/>
                <a:cs typeface="Lexend"/>
                <a:sym typeface="Lexend"/>
              </a:rPr>
              <a:t> - Historique et contexte</a:t>
            </a:r>
            <a:endParaRPr b="1" sz="4300"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8"/>
          <p:cNvSpPr txBox="1"/>
          <p:nvPr>
            <p:ph idx="12" type="sldNum"/>
          </p:nvPr>
        </p:nvSpPr>
        <p:spPr>
          <a:xfrm>
            <a:off x="10820400" y="6169977"/>
            <a:ext cx="533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130" name="Google Shape;130;p18"/>
          <p:cNvSpPr txBox="1"/>
          <p:nvPr>
            <p:ph type="title"/>
          </p:nvPr>
        </p:nvSpPr>
        <p:spPr>
          <a:xfrm>
            <a:off x="720875" y="517975"/>
            <a:ext cx="10632900" cy="8790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4300">
                <a:latin typeface="Lexend"/>
                <a:ea typeface="Lexend"/>
                <a:cs typeface="Lexend"/>
                <a:sym typeface="Lexend"/>
              </a:rPr>
              <a:t>2</a:t>
            </a:r>
            <a:r>
              <a:rPr b="1" lang="fr-FR" sz="4300">
                <a:latin typeface="Lexend"/>
                <a:ea typeface="Lexend"/>
                <a:cs typeface="Lexend"/>
                <a:sym typeface="Lexend"/>
              </a:rPr>
              <a:t> - Nos objectifs</a:t>
            </a:r>
            <a:endParaRPr b="1" sz="4300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31" name="Google Shape;131;p18"/>
          <p:cNvSpPr/>
          <p:nvPr/>
        </p:nvSpPr>
        <p:spPr>
          <a:xfrm>
            <a:off x="6488025" y="1865800"/>
            <a:ext cx="2933400" cy="38412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700"/>
          </a:p>
        </p:txBody>
      </p:sp>
      <p:sp>
        <p:nvSpPr>
          <p:cNvPr id="132" name="Google Shape;132;p18"/>
          <p:cNvSpPr/>
          <p:nvPr/>
        </p:nvSpPr>
        <p:spPr>
          <a:xfrm>
            <a:off x="2484200" y="1865800"/>
            <a:ext cx="2933400" cy="38412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700"/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700"/>
          </a:p>
        </p:txBody>
      </p:sp>
      <p:pic>
        <p:nvPicPr>
          <p:cNvPr id="133" name="Google Shape;133;p18" title="ok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51230" y="2494109"/>
            <a:ext cx="1006997" cy="879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" name="Google Shape;134;p18" title="personnes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47400" y="2406318"/>
            <a:ext cx="1007000" cy="896020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18"/>
          <p:cNvSpPr txBox="1"/>
          <p:nvPr/>
        </p:nvSpPr>
        <p:spPr>
          <a:xfrm>
            <a:off x="6633375" y="3583570"/>
            <a:ext cx="2642700" cy="118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r-FR" sz="21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Un site accessible</a:t>
            </a:r>
            <a:endParaRPr b="1" sz="21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sz="17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Lever les barrières de l’accès à l’information</a:t>
            </a:r>
            <a:endParaRPr sz="28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36" name="Google Shape;136;p18"/>
          <p:cNvSpPr txBox="1"/>
          <p:nvPr/>
        </p:nvSpPr>
        <p:spPr>
          <a:xfrm>
            <a:off x="2629550" y="3477859"/>
            <a:ext cx="2642700" cy="150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r-FR" sz="21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Centré Utilisatrice et Utilisateur</a:t>
            </a:r>
            <a:endParaRPr b="1" sz="21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-FR" sz="17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Impliquer les personnes en situation de handicap</a:t>
            </a:r>
            <a:endParaRPr b="1" sz="17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9"/>
          <p:cNvSpPr txBox="1"/>
          <p:nvPr>
            <p:ph idx="12" type="sldNum"/>
          </p:nvPr>
        </p:nvSpPr>
        <p:spPr>
          <a:xfrm>
            <a:off x="10820400" y="6169977"/>
            <a:ext cx="533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142" name="Google Shape;142;p19"/>
          <p:cNvSpPr txBox="1"/>
          <p:nvPr>
            <p:ph type="title"/>
          </p:nvPr>
        </p:nvSpPr>
        <p:spPr>
          <a:xfrm>
            <a:off x="734100" y="610475"/>
            <a:ext cx="11634000" cy="7071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4300">
                <a:latin typeface="Lexend"/>
                <a:ea typeface="Lexend"/>
                <a:cs typeface="Lexend"/>
                <a:sym typeface="Lexend"/>
              </a:rPr>
              <a:t>3 - Méthodologie / Approche Utilisateur</a:t>
            </a:r>
            <a:endParaRPr b="1" sz="4300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43" name="Google Shape;143;p19"/>
          <p:cNvSpPr txBox="1"/>
          <p:nvPr/>
        </p:nvSpPr>
        <p:spPr>
          <a:xfrm>
            <a:off x="1210821" y="1578700"/>
            <a:ext cx="7016700" cy="48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8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Avant / Pendant / Après le projet</a:t>
            </a:r>
            <a:endParaRPr sz="28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44" name="Google Shape;144;p19"/>
          <p:cNvSpPr txBox="1"/>
          <p:nvPr/>
        </p:nvSpPr>
        <p:spPr>
          <a:xfrm>
            <a:off x="1210825" y="2326402"/>
            <a:ext cx="10143000" cy="368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r-FR" sz="25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Statistiques - données quantitatives</a:t>
            </a:r>
            <a:endParaRPr b="1" sz="25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exend"/>
              <a:buChar char="-"/>
            </a:pPr>
            <a:r>
              <a:rPr lang="fr-FR" sz="25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Google Analytics (ancien site)</a:t>
            </a:r>
            <a:endParaRPr sz="25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exend"/>
              <a:buChar char="-"/>
            </a:pPr>
            <a:r>
              <a:rPr lang="fr-FR" sz="25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Matomo (nouveau site)&gt; respect RGPD (donc pas de bannière de cookies sur le site &gt; stats plus fines)</a:t>
            </a:r>
            <a:endParaRPr sz="25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5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5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Entretiens UX : “Petit café” (Tiny café)</a:t>
            </a:r>
            <a:endParaRPr b="1" sz="25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exend"/>
              <a:buChar char="-"/>
            </a:pPr>
            <a:r>
              <a:rPr lang="fr-FR" sz="25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10 minutes/personne</a:t>
            </a:r>
            <a:endParaRPr sz="25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exend"/>
              <a:buChar char="-"/>
            </a:pPr>
            <a:r>
              <a:rPr lang="fr-FR" sz="25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tous profils Utilisatrices/Utilisateurs</a:t>
            </a:r>
            <a:endParaRPr sz="25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Lexend"/>
              <a:buChar char="-"/>
            </a:pPr>
            <a:r>
              <a:rPr lang="fr-FR" sz="25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exploitation facile, rapide</a:t>
            </a:r>
            <a:endParaRPr sz="25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0"/>
          <p:cNvSpPr txBox="1"/>
          <p:nvPr>
            <p:ph idx="12" type="sldNum"/>
          </p:nvPr>
        </p:nvSpPr>
        <p:spPr>
          <a:xfrm>
            <a:off x="10820400" y="6169977"/>
            <a:ext cx="533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150" name="Google Shape;150;p20"/>
          <p:cNvSpPr txBox="1"/>
          <p:nvPr>
            <p:ph type="title"/>
          </p:nvPr>
        </p:nvSpPr>
        <p:spPr>
          <a:xfrm>
            <a:off x="668025" y="486525"/>
            <a:ext cx="11263800" cy="8790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4300">
                <a:latin typeface="Lexend"/>
                <a:ea typeface="Lexend"/>
                <a:cs typeface="Lexend"/>
                <a:sym typeface="Lexend"/>
              </a:rPr>
              <a:t>4</a:t>
            </a:r>
            <a:r>
              <a:rPr b="1" lang="fr-FR" sz="4300">
                <a:latin typeface="Lexend"/>
                <a:ea typeface="Lexend"/>
                <a:cs typeface="Lexend"/>
                <a:sym typeface="Lexend"/>
              </a:rPr>
              <a:t> - Méthodologie / Expertise technique</a:t>
            </a:r>
            <a:endParaRPr b="1" sz="4300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51" name="Google Shape;151;p20"/>
          <p:cNvSpPr/>
          <p:nvPr/>
        </p:nvSpPr>
        <p:spPr>
          <a:xfrm>
            <a:off x="6459900" y="1641900"/>
            <a:ext cx="4625700" cy="19398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700"/>
          </a:p>
        </p:txBody>
      </p:sp>
      <p:sp>
        <p:nvSpPr>
          <p:cNvPr id="152" name="Google Shape;152;p20"/>
          <p:cNvSpPr txBox="1"/>
          <p:nvPr/>
        </p:nvSpPr>
        <p:spPr>
          <a:xfrm>
            <a:off x="6702000" y="1815350"/>
            <a:ext cx="4231200" cy="17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r-FR" sz="21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Benchmarking</a:t>
            </a:r>
            <a:endParaRPr sz="18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exend"/>
              <a:buChar char="●"/>
            </a:pPr>
            <a:r>
              <a:rPr lang="fr-FR" sz="18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BU françaises et étrangères</a:t>
            </a:r>
            <a:endParaRPr sz="18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53" name="Google Shape;153;p20"/>
          <p:cNvSpPr/>
          <p:nvPr/>
        </p:nvSpPr>
        <p:spPr>
          <a:xfrm>
            <a:off x="1188525" y="3875325"/>
            <a:ext cx="4697700" cy="21783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700"/>
          </a:p>
        </p:txBody>
      </p:sp>
      <p:sp>
        <p:nvSpPr>
          <p:cNvPr id="154" name="Google Shape;154;p20"/>
          <p:cNvSpPr txBox="1"/>
          <p:nvPr/>
        </p:nvSpPr>
        <p:spPr>
          <a:xfrm>
            <a:off x="1430625" y="4181475"/>
            <a:ext cx="3949800" cy="17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r-FR" sz="21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Experte accessibilité web</a:t>
            </a:r>
            <a:endParaRPr b="1" sz="21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exend"/>
              <a:buChar char="●"/>
            </a:pPr>
            <a:r>
              <a:rPr lang="fr-FR" sz="18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développement d’un thème WordPress accessible</a:t>
            </a:r>
            <a:endParaRPr sz="18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exend"/>
              <a:buChar char="●"/>
            </a:pPr>
            <a:r>
              <a:rPr lang="fr-FR" sz="18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respect des normes WCAG et des critères RGAA </a:t>
            </a:r>
            <a:endParaRPr sz="18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55" name="Google Shape;155;p20"/>
          <p:cNvSpPr/>
          <p:nvPr/>
        </p:nvSpPr>
        <p:spPr>
          <a:xfrm>
            <a:off x="6415050" y="3858075"/>
            <a:ext cx="4697700" cy="21783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700"/>
          </a:p>
        </p:txBody>
      </p:sp>
      <p:sp>
        <p:nvSpPr>
          <p:cNvPr id="156" name="Google Shape;156;p20"/>
          <p:cNvSpPr txBox="1"/>
          <p:nvPr/>
        </p:nvSpPr>
        <p:spPr>
          <a:xfrm>
            <a:off x="6657150" y="4158717"/>
            <a:ext cx="4231200" cy="17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r-FR" sz="21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Audit externe</a:t>
            </a:r>
            <a:endParaRPr b="1" sz="21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exend"/>
              <a:buChar char="●"/>
            </a:pPr>
            <a:r>
              <a:rPr lang="fr-FR" sz="18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prestataire externe spécialisé</a:t>
            </a:r>
            <a:endParaRPr sz="18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exend"/>
              <a:buChar char="●"/>
            </a:pPr>
            <a:r>
              <a:rPr lang="fr-FR" sz="18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distinct de la presta. qui a réalisé le site</a:t>
            </a:r>
            <a:endParaRPr sz="18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57" name="Google Shape;157;p20"/>
          <p:cNvSpPr/>
          <p:nvPr/>
        </p:nvSpPr>
        <p:spPr>
          <a:xfrm>
            <a:off x="1188525" y="1650525"/>
            <a:ext cx="4697700" cy="19398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700"/>
          </a:p>
        </p:txBody>
      </p:sp>
      <p:sp>
        <p:nvSpPr>
          <p:cNvPr id="158" name="Google Shape;158;p20"/>
          <p:cNvSpPr txBox="1"/>
          <p:nvPr/>
        </p:nvSpPr>
        <p:spPr>
          <a:xfrm>
            <a:off x="1430625" y="1803325"/>
            <a:ext cx="4231200" cy="17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r-FR" sz="21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Système de design de l’Etat et charte graphique UBO</a:t>
            </a:r>
            <a:endParaRPr sz="18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exend"/>
              <a:buChar char="●"/>
            </a:pPr>
            <a:r>
              <a:rPr lang="fr-FR" sz="18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Tuiles, accordéons,autres composants</a:t>
            </a:r>
            <a:endParaRPr sz="18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1"/>
          <p:cNvSpPr txBox="1"/>
          <p:nvPr>
            <p:ph idx="12" type="sldNum"/>
          </p:nvPr>
        </p:nvSpPr>
        <p:spPr>
          <a:xfrm>
            <a:off x="10820400" y="6169977"/>
            <a:ext cx="533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164" name="Google Shape;164;p21"/>
          <p:cNvSpPr txBox="1"/>
          <p:nvPr>
            <p:ph type="title"/>
          </p:nvPr>
        </p:nvSpPr>
        <p:spPr>
          <a:xfrm>
            <a:off x="668025" y="486525"/>
            <a:ext cx="10632900" cy="8790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4300">
                <a:latin typeface="Lexend"/>
                <a:ea typeface="Lexend"/>
                <a:cs typeface="Lexend"/>
                <a:sym typeface="Lexend"/>
              </a:rPr>
              <a:t>5 - Difficultés rencontrées</a:t>
            </a:r>
            <a:endParaRPr b="1" sz="4300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65" name="Google Shape;165;p21"/>
          <p:cNvSpPr/>
          <p:nvPr/>
        </p:nvSpPr>
        <p:spPr>
          <a:xfrm>
            <a:off x="6459900" y="1641900"/>
            <a:ext cx="4625700" cy="19398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700"/>
          </a:p>
        </p:txBody>
      </p:sp>
      <p:sp>
        <p:nvSpPr>
          <p:cNvPr id="166" name="Google Shape;166;p21"/>
          <p:cNvSpPr txBox="1"/>
          <p:nvPr/>
        </p:nvSpPr>
        <p:spPr>
          <a:xfrm>
            <a:off x="6702003" y="1746300"/>
            <a:ext cx="4231200" cy="17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r-FR" sz="21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Techniques</a:t>
            </a:r>
            <a:endParaRPr sz="18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exend"/>
              <a:buChar char="●"/>
            </a:pPr>
            <a:r>
              <a:rPr lang="fr-FR" sz="18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page Bases de données</a:t>
            </a:r>
            <a:endParaRPr sz="18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exend"/>
              <a:buChar char="●"/>
            </a:pPr>
            <a:r>
              <a:rPr lang="fr-FR" sz="18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extension WordPress pour les formulaires (Gravity Forms)</a:t>
            </a:r>
            <a:endParaRPr sz="18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exend"/>
              <a:buChar char="●"/>
            </a:pPr>
            <a:r>
              <a:rPr lang="fr-FR" sz="18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PDF &gt; html</a:t>
            </a:r>
            <a:endParaRPr sz="18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67" name="Google Shape;167;p21"/>
          <p:cNvSpPr/>
          <p:nvPr/>
        </p:nvSpPr>
        <p:spPr>
          <a:xfrm>
            <a:off x="1188525" y="3875325"/>
            <a:ext cx="4697700" cy="20367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700"/>
          </a:p>
        </p:txBody>
      </p:sp>
      <p:sp>
        <p:nvSpPr>
          <p:cNvPr id="168" name="Google Shape;168;p21"/>
          <p:cNvSpPr txBox="1"/>
          <p:nvPr/>
        </p:nvSpPr>
        <p:spPr>
          <a:xfrm>
            <a:off x="1430625" y="4238002"/>
            <a:ext cx="3581100" cy="140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r-FR" sz="21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Budgétaires</a:t>
            </a:r>
            <a:endParaRPr b="1" sz="21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exend"/>
              <a:buChar char="●"/>
            </a:pPr>
            <a:r>
              <a:rPr lang="fr-FR" sz="18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coût expertise externe</a:t>
            </a:r>
            <a:endParaRPr sz="18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exend"/>
              <a:buChar char="●"/>
            </a:pPr>
            <a:r>
              <a:rPr lang="fr-FR" sz="18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temps formation</a:t>
            </a:r>
            <a:endParaRPr sz="18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69" name="Google Shape;169;p21"/>
          <p:cNvSpPr/>
          <p:nvPr/>
        </p:nvSpPr>
        <p:spPr>
          <a:xfrm>
            <a:off x="6415050" y="3858075"/>
            <a:ext cx="4697700" cy="20538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700"/>
          </a:p>
        </p:txBody>
      </p:sp>
      <p:sp>
        <p:nvSpPr>
          <p:cNvPr id="170" name="Google Shape;170;p21"/>
          <p:cNvSpPr txBox="1"/>
          <p:nvPr/>
        </p:nvSpPr>
        <p:spPr>
          <a:xfrm>
            <a:off x="6657150" y="4158717"/>
            <a:ext cx="4231200" cy="17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r-FR" sz="21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Culturelles</a:t>
            </a:r>
            <a:endParaRPr b="1" sz="21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exend"/>
              <a:buChar char="●"/>
            </a:pPr>
            <a:r>
              <a:rPr lang="fr-FR" sz="18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sensibilisation des équipes</a:t>
            </a:r>
            <a:endParaRPr sz="18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exend"/>
              <a:buChar char="●"/>
            </a:pPr>
            <a:r>
              <a:rPr lang="fr-FR" sz="18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changement des pratiques</a:t>
            </a:r>
            <a:endParaRPr sz="18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exend"/>
              <a:buChar char="●"/>
            </a:pPr>
            <a:r>
              <a:rPr lang="fr-FR" sz="18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appropriation par toutes et tous</a:t>
            </a:r>
            <a:endParaRPr sz="18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71" name="Google Shape;171;p21"/>
          <p:cNvSpPr/>
          <p:nvPr/>
        </p:nvSpPr>
        <p:spPr>
          <a:xfrm>
            <a:off x="1188525" y="1650525"/>
            <a:ext cx="4697700" cy="19398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700"/>
          </a:p>
        </p:txBody>
      </p:sp>
      <p:sp>
        <p:nvSpPr>
          <p:cNvPr id="172" name="Google Shape;172;p21"/>
          <p:cNvSpPr txBox="1"/>
          <p:nvPr/>
        </p:nvSpPr>
        <p:spPr>
          <a:xfrm>
            <a:off x="1430625" y="1803325"/>
            <a:ext cx="3942600" cy="159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r-FR" sz="21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“From scratch”</a:t>
            </a:r>
            <a:endParaRPr sz="18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exend"/>
              <a:buChar char="●"/>
            </a:pPr>
            <a:r>
              <a:rPr lang="fr-FR" sz="18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nouvelle architecture du site</a:t>
            </a:r>
            <a:endParaRPr sz="18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exend"/>
              <a:buChar char="●"/>
            </a:pPr>
            <a:r>
              <a:rPr lang="fr-FR" sz="18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aucune reprise des contenus de l’ancien site</a:t>
            </a:r>
            <a:endParaRPr sz="18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2"/>
          <p:cNvSpPr txBox="1"/>
          <p:nvPr>
            <p:ph idx="12" type="sldNum"/>
          </p:nvPr>
        </p:nvSpPr>
        <p:spPr>
          <a:xfrm>
            <a:off x="10820400" y="6169977"/>
            <a:ext cx="533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178" name="Google Shape;178;p22"/>
          <p:cNvSpPr txBox="1"/>
          <p:nvPr>
            <p:ph type="title"/>
          </p:nvPr>
        </p:nvSpPr>
        <p:spPr>
          <a:xfrm>
            <a:off x="720875" y="517975"/>
            <a:ext cx="10632900" cy="8790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4300">
                <a:latin typeface="Lexend"/>
                <a:ea typeface="Lexend"/>
                <a:cs typeface="Lexend"/>
                <a:sym typeface="Lexend"/>
              </a:rPr>
              <a:t>6</a:t>
            </a:r>
            <a:r>
              <a:rPr b="1" lang="fr-FR" sz="4300">
                <a:latin typeface="Lexend"/>
                <a:ea typeface="Lexend"/>
                <a:cs typeface="Lexend"/>
                <a:sym typeface="Lexend"/>
              </a:rPr>
              <a:t> - Quelques exemples de bonnes pratiques</a:t>
            </a:r>
            <a:endParaRPr b="1" sz="4300">
              <a:latin typeface="Lexend"/>
              <a:ea typeface="Lexend"/>
              <a:cs typeface="Lexend"/>
              <a:sym typeface="Lexend"/>
            </a:endParaRPr>
          </a:p>
        </p:txBody>
      </p:sp>
      <p:graphicFrame>
        <p:nvGraphicFramePr>
          <p:cNvPr id="179" name="Google Shape;179;p22"/>
          <p:cNvGraphicFramePr/>
          <p:nvPr/>
        </p:nvGraphicFramePr>
        <p:xfrm>
          <a:off x="790575" y="16858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{9978F58E-0EAD-4018-94EE-2CBF4017F05D}</a:tableStyleId>
              </a:tblPr>
              <a:tblGrid>
                <a:gridCol w="2127025"/>
                <a:gridCol w="2654125"/>
                <a:gridCol w="6416125"/>
              </a:tblGrid>
              <a:tr h="8052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  <a:buNone/>
                      </a:pPr>
                      <a:r>
                        <a:rPr b="1" lang="fr-FR" sz="1800">
                          <a:latin typeface="Lexend"/>
                          <a:ea typeface="Lexend"/>
                          <a:cs typeface="Lexend"/>
                          <a:sym typeface="Lexend"/>
                        </a:rPr>
                        <a:t>Élément</a:t>
                      </a:r>
                      <a:endParaRPr b="1" sz="1800">
                        <a:latin typeface="Lexend"/>
                        <a:ea typeface="Lexend"/>
                        <a:cs typeface="Lexend"/>
                        <a:sym typeface="Lexend"/>
                      </a:endParaRPr>
                    </a:p>
                  </a:txBody>
                  <a:tcPr marT="91425" marB="91425" marR="91425" marL="91425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  <a:buNone/>
                      </a:pPr>
                      <a:r>
                        <a:rPr b="1" lang="fr-FR" sz="1800">
                          <a:latin typeface="Lexend"/>
                          <a:ea typeface="Lexend"/>
                          <a:cs typeface="Lexend"/>
                          <a:sym typeface="Lexend"/>
                        </a:rPr>
                        <a:t>Avant (Non accessible)</a:t>
                      </a:r>
                      <a:endParaRPr b="1" sz="1800">
                        <a:latin typeface="Lexend"/>
                        <a:ea typeface="Lexend"/>
                        <a:cs typeface="Lexend"/>
                        <a:sym typeface="Lexend"/>
                      </a:endParaRPr>
                    </a:p>
                  </a:txBody>
                  <a:tcPr marT="91425" marB="91425" marR="91425" marL="91425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  <a:buNone/>
                      </a:pPr>
                      <a:r>
                        <a:rPr b="1" lang="fr-FR" sz="1800">
                          <a:latin typeface="Lexend"/>
                          <a:ea typeface="Lexend"/>
                          <a:cs typeface="Lexend"/>
                          <a:sym typeface="Lexend"/>
                        </a:rPr>
                        <a:t>Après (Accessible)</a:t>
                      </a:r>
                      <a:endParaRPr b="1" sz="1800">
                        <a:latin typeface="Lexend"/>
                        <a:ea typeface="Lexend"/>
                        <a:cs typeface="Lexend"/>
                        <a:sym typeface="Lexend"/>
                      </a:endParaRPr>
                    </a:p>
                  </a:txBody>
                  <a:tcPr marT="91425" marB="91425" marR="91425" marL="91425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1159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  <a:buNone/>
                      </a:pPr>
                      <a:r>
                        <a:rPr b="1" lang="fr-FR" sz="1800">
                          <a:latin typeface="Lexend"/>
                          <a:ea typeface="Lexend"/>
                          <a:cs typeface="Lexend"/>
                          <a:sym typeface="Lexend"/>
                        </a:rPr>
                        <a:t>Formulaires</a:t>
                      </a:r>
                      <a:endParaRPr b="1" sz="1800">
                        <a:latin typeface="Lexend"/>
                        <a:ea typeface="Lexend"/>
                        <a:cs typeface="Lexend"/>
                        <a:sym typeface="Lexend"/>
                      </a:endParaRPr>
                    </a:p>
                  </a:txBody>
                  <a:tcPr marT="91425" marB="91425" marR="91425" marL="91425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  <a:buNone/>
                      </a:pPr>
                      <a:r>
                        <a:rPr lang="fr-FR" sz="1700">
                          <a:latin typeface="Lexend"/>
                          <a:ea typeface="Lexend"/>
                          <a:cs typeface="Lexend"/>
                          <a:sym typeface="Lexend"/>
                        </a:rPr>
                        <a:t>Champs avec p</a:t>
                      </a:r>
                      <a:r>
                        <a:rPr lang="fr-FR" sz="1700">
                          <a:latin typeface="Lexend"/>
                          <a:ea typeface="Lexend"/>
                          <a:cs typeface="Lexend"/>
                          <a:sym typeface="Lexend"/>
                        </a:rPr>
                        <a:t>laceholders</a:t>
                      </a:r>
                      <a:endParaRPr sz="1700">
                        <a:latin typeface="Lexend"/>
                        <a:ea typeface="Lexend"/>
                        <a:cs typeface="Lexend"/>
                        <a:sym typeface="Lexend"/>
                      </a:endParaRPr>
                    </a:p>
                  </a:txBody>
                  <a:tcPr marT="91425" marB="91425" marR="91425" marL="91425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  <a:buNone/>
                      </a:pPr>
                      <a:r>
                        <a:rPr lang="fr-FR" sz="1700">
                          <a:latin typeface="Lexend"/>
                          <a:ea typeface="Lexend"/>
                          <a:cs typeface="Lexend"/>
                          <a:sym typeface="Lexend"/>
                        </a:rPr>
                        <a:t>Labels visibles et liés au champ correspondant, placés avant le champ.</a:t>
                      </a:r>
                      <a:br>
                        <a:rPr lang="fr-FR" sz="1700">
                          <a:latin typeface="Lexend"/>
                          <a:ea typeface="Lexend"/>
                          <a:cs typeface="Lexend"/>
                          <a:sym typeface="Lexend"/>
                        </a:rPr>
                      </a:br>
                      <a:r>
                        <a:rPr lang="fr-FR" sz="1700">
                          <a:latin typeface="Lexend"/>
                          <a:ea typeface="Lexend"/>
                          <a:cs typeface="Lexend"/>
                          <a:sym typeface="Lexend"/>
                        </a:rPr>
                        <a:t>Le libellé des champs obligatoires et les messages d'erreur sont associés au champ concerné et correctement annoncés par les lecteurs d’écran.</a:t>
                      </a:r>
                      <a:endParaRPr sz="1700">
                        <a:latin typeface="Lexend"/>
                        <a:ea typeface="Lexend"/>
                        <a:cs typeface="Lexend"/>
                        <a:sym typeface="Lexend"/>
                      </a:endParaRPr>
                    </a:p>
                  </a:txBody>
                  <a:tcPr marT="91425" marB="91425" marR="91425" marL="91425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1159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  <a:buNone/>
                      </a:pPr>
                      <a:r>
                        <a:rPr b="1" lang="fr-FR" sz="1800">
                          <a:latin typeface="Lexend"/>
                          <a:ea typeface="Lexend"/>
                          <a:cs typeface="Lexend"/>
                          <a:sym typeface="Lexend"/>
                        </a:rPr>
                        <a:t>Liens</a:t>
                      </a:r>
                      <a:endParaRPr b="1" sz="1800">
                        <a:latin typeface="Lexend"/>
                        <a:ea typeface="Lexend"/>
                        <a:cs typeface="Lexend"/>
                        <a:sym typeface="Lexend"/>
                      </a:endParaRPr>
                    </a:p>
                  </a:txBody>
                  <a:tcPr marT="91425" marB="91425" marR="91425" marL="91425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  <a:buNone/>
                      </a:pPr>
                      <a:r>
                        <a:rPr lang="fr-FR" sz="1700">
                          <a:latin typeface="Lexend"/>
                          <a:ea typeface="Lexend"/>
                          <a:cs typeface="Lexend"/>
                          <a:sym typeface="Lexend"/>
                        </a:rPr>
                        <a:t>des </a:t>
                      </a:r>
                      <a:r>
                        <a:rPr lang="fr-FR" sz="1700">
                          <a:latin typeface="Lexend"/>
                          <a:ea typeface="Lexend"/>
                          <a:cs typeface="Lexend"/>
                          <a:sym typeface="Lexend"/>
                        </a:rPr>
                        <a:t>"Cliquez ici"</a:t>
                      </a:r>
                      <a:endParaRPr sz="1700">
                        <a:latin typeface="Lexend"/>
                        <a:ea typeface="Lexend"/>
                        <a:cs typeface="Lexend"/>
                        <a:sym typeface="Lexend"/>
                      </a:endParaRPr>
                    </a:p>
                  </a:txBody>
                  <a:tcPr marT="91425" marB="91425" marR="91425" marL="91425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  <a:buNone/>
                      </a:pPr>
                      <a:r>
                        <a:rPr lang="fr-FR" sz="1700">
                          <a:latin typeface="Lexend"/>
                          <a:ea typeface="Lexend"/>
                          <a:cs typeface="Lexend"/>
                          <a:sym typeface="Lexend"/>
                        </a:rPr>
                        <a:t>Liens explicites (indiquant la fonction et la destination)</a:t>
                      </a:r>
                      <a:br>
                        <a:rPr lang="fr-FR" sz="1700">
                          <a:solidFill>
                            <a:schemeClr val="dk1"/>
                          </a:solidFill>
                          <a:latin typeface="Lexend"/>
                          <a:ea typeface="Lexend"/>
                          <a:cs typeface="Lexend"/>
                          <a:sym typeface="Lexend"/>
                        </a:rPr>
                      </a:br>
                      <a:r>
                        <a:rPr lang="fr-FR" sz="1700" u="sng">
                          <a:solidFill>
                            <a:schemeClr val="dk1"/>
                          </a:solidFill>
                          <a:latin typeface="Lexend"/>
                          <a:ea typeface="Lexend"/>
                          <a:cs typeface="Lexend"/>
                          <a:sym typeface="Lexend"/>
                        </a:rPr>
                        <a:t>Utiliser le prêt entre bibliothèques</a:t>
                      </a:r>
                      <a:br>
                        <a:rPr lang="fr-FR" sz="1700" u="sng">
                          <a:solidFill>
                            <a:schemeClr val="dk1"/>
                          </a:solidFill>
                          <a:latin typeface="Lexend"/>
                          <a:ea typeface="Lexend"/>
                          <a:cs typeface="Lexend"/>
                          <a:sym typeface="Lexend"/>
                        </a:rPr>
                      </a:br>
                      <a:r>
                        <a:rPr lang="fr-FR" sz="1700" u="sng">
                          <a:solidFill>
                            <a:schemeClr val="dk1"/>
                          </a:solidFill>
                          <a:latin typeface="Lexend"/>
                          <a:ea typeface="Lexend"/>
                          <a:cs typeface="Lexend"/>
                          <a:sym typeface="Lexend"/>
                        </a:rPr>
                        <a:t>Faire une suggestion d’achat</a:t>
                      </a:r>
                      <a:endParaRPr sz="1700" u="sng">
                        <a:latin typeface="Lexend"/>
                        <a:ea typeface="Lexend"/>
                        <a:cs typeface="Lexend"/>
                        <a:sym typeface="Lexend"/>
                      </a:endParaRPr>
                    </a:p>
                  </a:txBody>
                  <a:tcPr marT="91425" marB="91425" marR="91425" marL="91425">
                    <a:lnL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6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onception personnalisée">
  <a:themeElements>
    <a:clrScheme name="Bureau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hème Office">
  <a:themeElements>
    <a:clrScheme name="Bureau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Thème Office">
  <a:themeElements>
    <a:clrScheme name="Bureau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